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63" r:id="rId2"/>
    <p:sldId id="352" r:id="rId3"/>
    <p:sldId id="269" r:id="rId4"/>
    <p:sldId id="319" r:id="rId5"/>
    <p:sldId id="338" r:id="rId6"/>
    <p:sldId id="298" r:id="rId7"/>
    <p:sldId id="336" r:id="rId8"/>
    <p:sldId id="339" r:id="rId9"/>
    <p:sldId id="340" r:id="rId10"/>
    <p:sldId id="341" r:id="rId11"/>
    <p:sldId id="342" r:id="rId12"/>
    <p:sldId id="343" r:id="rId13"/>
    <p:sldId id="344" r:id="rId14"/>
    <p:sldId id="345" r:id="rId15"/>
    <p:sldId id="320" r:id="rId16"/>
    <p:sldId id="348" r:id="rId17"/>
    <p:sldId id="349" r:id="rId18"/>
    <p:sldId id="346" r:id="rId19"/>
    <p:sldId id="347" r:id="rId20"/>
    <p:sldId id="350" r:id="rId21"/>
    <p:sldId id="351" r:id="rId22"/>
    <p:sldId id="303" r:id="rId23"/>
    <p:sldId id="302" r:id="rId24"/>
    <p:sldId id="304" r:id="rId25"/>
    <p:sldId id="305" r:id="rId26"/>
    <p:sldId id="306" r:id="rId27"/>
    <p:sldId id="307" r:id="rId28"/>
    <p:sldId id="353" r:id="rId29"/>
    <p:sldId id="308" r:id="rId30"/>
    <p:sldId id="321" r:id="rId31"/>
    <p:sldId id="322" r:id="rId32"/>
    <p:sldId id="309" r:id="rId33"/>
    <p:sldId id="323" r:id="rId34"/>
    <p:sldId id="354" r:id="rId35"/>
    <p:sldId id="355" r:id="rId36"/>
    <p:sldId id="356" r:id="rId37"/>
    <p:sldId id="324" r:id="rId38"/>
    <p:sldId id="325" r:id="rId39"/>
    <p:sldId id="291" r:id="rId40"/>
    <p:sldId id="327" r:id="rId41"/>
    <p:sldId id="292" r:id="rId42"/>
    <p:sldId id="326" r:id="rId43"/>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F0F0F0"/>
    <a:srgbClr val="28A2B6"/>
    <a:srgbClr val="F2F2F2"/>
    <a:srgbClr val="35BCD3"/>
    <a:srgbClr val="404040"/>
    <a:srgbClr val="000000"/>
    <a:srgbClr val="FFD966"/>
    <a:srgbClr val="80B5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7" d="100"/>
          <a:sy n="97" d="100"/>
        </p:scale>
        <p:origin x="68"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Funding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E0-482C-B3B2-CA9D3EB4B5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E0-482C-B3B2-CA9D3EB4B5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E0-482C-B3B2-CA9D3EB4B521}"/>
              </c:ext>
            </c:extLst>
          </c:dPt>
          <c:dLbls>
            <c:dLbl>
              <c:idx val="0"/>
              <c:layout>
                <c:manualLayout>
                  <c:x val="0.11395044635582487"/>
                  <c:y val="7.7022881352390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E0-482C-B3B2-CA9D3EB4B521}"/>
                </c:ext>
              </c:extLst>
            </c:dLbl>
            <c:dLbl>
              <c:idx val="1"/>
              <c:layout>
                <c:manualLayout>
                  <c:x val="0.12200587517986126"/>
                  <c:y val="-0.16609675188759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E0-482C-B3B2-CA9D3EB4B521}"/>
                </c:ext>
              </c:extLst>
            </c:dLbl>
            <c:dLbl>
              <c:idx val="2"/>
              <c:layout>
                <c:manualLayout>
                  <c:x val="1.556449788532739E-3"/>
                  <c:y val="-7.15819820561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E0-482C-B3B2-CA9D3EB4B5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Grants</c:v>
                </c:pt>
                <c:pt idx="1">
                  <c:v>Donations</c:v>
                </c:pt>
                <c:pt idx="2">
                  <c:v>Revenue</c:v>
                </c:pt>
              </c:strCache>
            </c:strRef>
          </c:cat>
          <c:val>
            <c:numRef>
              <c:f>Sheet1!$B$2:$B$4</c:f>
              <c:numCache>
                <c:formatCode>0%</c:formatCode>
                <c:ptCount val="3"/>
                <c:pt idx="0">
                  <c:v>0.25</c:v>
                </c:pt>
                <c:pt idx="1">
                  <c:v>0.32</c:v>
                </c:pt>
                <c:pt idx="2">
                  <c:v>0.43</c:v>
                </c:pt>
              </c:numCache>
            </c:numRef>
          </c:val>
          <c:extLst>
            <c:ext xmlns:c16="http://schemas.microsoft.com/office/drawing/2014/chart" uri="{C3380CC4-5D6E-409C-BE32-E72D297353CC}">
              <c16:uniqueId val="{00000006-FFE0-482C-B3B2-CA9D3EB4B52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Calibri Light (Heading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571F3F9A-7905-4B9B-BCC8-B9D0914FADE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81B92-9E7E-4A80-A219-BC120913A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90B8CE-F5C6-46DE-BA46-DEBD00CAF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275E9F-2A2F-4E41-A07F-2DF6FEF8CA4D}"/>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5" name="Footer Placeholder 4">
            <a:extLst>
              <a:ext uri="{FF2B5EF4-FFF2-40B4-BE49-F238E27FC236}">
                <a16:creationId xmlns:a16="http://schemas.microsoft.com/office/drawing/2014/main" id="{DE7EEC03-1BEF-48AF-9B60-E5EC34717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9AA16-369A-42AD-A68D-8E0258F54489}"/>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205250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C4F1-A352-40EF-812E-AC2BC955F0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6D947B-CC5C-4F5C-9AE5-539F402259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70872-63D6-4EAF-8E3D-CD6F8633008A}"/>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5" name="Footer Placeholder 4">
            <a:extLst>
              <a:ext uri="{FF2B5EF4-FFF2-40B4-BE49-F238E27FC236}">
                <a16:creationId xmlns:a16="http://schemas.microsoft.com/office/drawing/2014/main" id="{5BE4156C-0057-4743-9A1F-4941F47CC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C6D95-5CCF-4481-9C61-41A4A8713125}"/>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177124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AF6BC-BB1C-4F64-B017-2A557912F9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6D9928-C767-4004-9D85-D438309B94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625D4-8BC8-477B-A96D-2139D07D0C55}"/>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5" name="Footer Placeholder 4">
            <a:extLst>
              <a:ext uri="{FF2B5EF4-FFF2-40B4-BE49-F238E27FC236}">
                <a16:creationId xmlns:a16="http://schemas.microsoft.com/office/drawing/2014/main" id="{0B2DD4F9-6B3D-4321-A56B-74D147B07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1C5E4-96B7-4B1F-A3D6-CFE0DD559E20}"/>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177907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Do not remove" hidden="1">
            <a:extLst>
              <a:ext uri="{FF2B5EF4-FFF2-40B4-BE49-F238E27FC236}">
                <a16:creationId xmlns:a16="http://schemas.microsoft.com/office/drawing/2014/main" id="{965FB474-A78C-4E11-A157-468FB2FB604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15BACC-9C4F-43B9-AA8B-8505E9BBEC55}"/>
              </a:ext>
            </a:extLst>
          </p:cNvPr>
          <p:cNvSpPr/>
          <p:nvPr userDrawn="1"/>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8AC0D3-2B6B-48EE-9069-D9E2E15ACAF9}"/>
              </a:ext>
            </a:extLst>
          </p:cNvPr>
          <p:cNvSpPr/>
          <p:nvPr userDrawn="1"/>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
            <a:extLst>
              <a:ext uri="{FF2B5EF4-FFF2-40B4-BE49-F238E27FC236}">
                <a16:creationId xmlns:a16="http://schemas.microsoft.com/office/drawing/2014/main" id="{E61A11C4-6431-43AC-AFB8-9B5A8970E45D}"/>
              </a:ext>
            </a:extLst>
          </p:cNvPr>
          <p:cNvSpPr>
            <a:spLocks noGrp="1"/>
          </p:cNvSpPr>
          <p:nvPr>
            <p:ph type="sldNum" sz="quarter" idx="12"/>
          </p:nvPr>
        </p:nvSpPr>
        <p:spPr>
          <a:xfrm>
            <a:off x="8610600" y="6356350"/>
            <a:ext cx="2743200" cy="365125"/>
          </a:xfrm>
        </p:spPr>
        <p:txBody>
          <a:bodyPr/>
          <a:lstStyle/>
          <a:p>
            <a:fld id="{A71F5363-F965-4E7E-B735-F0016A646D07}" type="slidenum">
              <a:rPr lang="en-US" smtClean="0"/>
              <a:t>‹#›</a:t>
            </a:fld>
            <a:endParaRPr lang="en-US"/>
          </a:p>
        </p:txBody>
      </p:sp>
      <p:sp>
        <p:nvSpPr>
          <p:cNvPr id="18" name="Content Placeholder 2">
            <a:extLst>
              <a:ext uri="{FF2B5EF4-FFF2-40B4-BE49-F238E27FC236}">
                <a16:creationId xmlns:a16="http://schemas.microsoft.com/office/drawing/2014/main" id="{D94E2B67-15DE-4F69-A274-3442CE558E6C}"/>
              </a:ext>
            </a:extLst>
          </p:cNvPr>
          <p:cNvSpPr>
            <a:spLocks noGrp="1"/>
          </p:cNvSpPr>
          <p:nvPr>
            <p:ph sz="half" idx="1"/>
          </p:nvPr>
        </p:nvSpPr>
        <p:spPr>
          <a:xfrm>
            <a:off x="438751" y="1164654"/>
            <a:ext cx="5181600" cy="4351338"/>
          </a:xfrm>
        </p:spPr>
        <p:txBody>
          <a:bodyPr>
            <a:normAutofit/>
          </a:bodyPr>
          <a:lstStyle>
            <a:lvl1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1pPr>
            <a:lvl2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2pPr>
            <a:lvl3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3pPr>
            <a:lvl4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4pPr>
            <a:lvl5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919BE93-7E88-4A13-B5B0-BC79F724BA49}"/>
              </a:ext>
            </a:extLst>
          </p:cNvPr>
          <p:cNvSpPr>
            <a:spLocks noGrp="1"/>
          </p:cNvSpPr>
          <p:nvPr>
            <p:ph type="title"/>
          </p:nvPr>
        </p:nvSpPr>
        <p:spPr>
          <a:xfrm>
            <a:off x="438751" y="68679"/>
            <a:ext cx="10515600" cy="1325563"/>
          </a:xfrm>
        </p:spPr>
        <p:txBody>
          <a:bodyPr>
            <a:normAutofit/>
          </a:bodyPr>
          <a:lstStyle>
            <a:lvl1pPr>
              <a:defRPr b="1"/>
            </a:lvl1pPr>
          </a:lstStyle>
          <a:p>
            <a:r>
              <a:rPr lang="en-US" sz="3600" dirty="0">
                <a:latin typeface="Segoe UI" panose="020B0502040204020203" pitchFamily="34" charset="0"/>
                <a:cs typeface="Segoe UI" panose="020B0502040204020203" pitchFamily="34" charset="0"/>
              </a:rPr>
              <a:t>Full List of Patient Challenges</a:t>
            </a:r>
          </a:p>
        </p:txBody>
      </p:sp>
    </p:spTree>
    <p:extLst>
      <p:ext uri="{BB962C8B-B14F-4D97-AF65-F5344CB8AC3E}">
        <p14:creationId xmlns:p14="http://schemas.microsoft.com/office/powerpoint/2010/main" val="258423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E0FA-DF0B-460D-A9A4-21A43FBEA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EF7EE-5C90-4A24-90D2-B2CCC1A319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00C1AB-D3D0-4DC9-817C-F1BF0720EDB7}"/>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5" name="Footer Placeholder 4">
            <a:extLst>
              <a:ext uri="{FF2B5EF4-FFF2-40B4-BE49-F238E27FC236}">
                <a16:creationId xmlns:a16="http://schemas.microsoft.com/office/drawing/2014/main" id="{713300B0-BCBB-414F-94D1-EEEF63A05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CB410-6B95-496A-AA4F-9C7E5B50B027}"/>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29436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F58C2-24C9-47DE-B22D-FD07AF2E76F2}"/>
              </a:ext>
            </a:extLst>
          </p:cNvPr>
          <p:cNvSpPr>
            <a:spLocks noGrp="1"/>
          </p:cNvSpPr>
          <p:nvPr>
            <p:ph sz="half" idx="1"/>
          </p:nvPr>
        </p:nvSpPr>
        <p:spPr>
          <a:xfrm>
            <a:off x="438751" y="1164654"/>
            <a:ext cx="5181600" cy="4351338"/>
          </a:xfrm>
        </p:spPr>
        <p:txBody>
          <a:bodyPr>
            <a:normAutofit/>
          </a:bodyPr>
          <a:lstStyle>
            <a:lvl1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1pPr>
            <a:lvl2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2pPr>
            <a:lvl3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3pPr>
            <a:lvl4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4pPr>
            <a:lvl5pPr marL="285750" indent="-285750" algn="l" defTabSz="914400" rtl="0" eaLnBrk="1" fontAlgn="base" latinLnBrk="0" hangingPunct="1">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A5A698D-C8C5-434C-8D9D-A2461144E68D}"/>
              </a:ext>
            </a:extLst>
          </p:cNvPr>
          <p:cNvSpPr txBox="1">
            <a:spLocks/>
          </p:cNvSpPr>
          <p:nvPr userDrawn="1"/>
        </p:nvSpPr>
        <p:spPr>
          <a:xfrm>
            <a:off x="504520" y="-142503"/>
            <a:ext cx="8575311" cy="1761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Bahnschrift Condensed" panose="020B0502040204020203" pitchFamily="34" charset="0"/>
            </a:endParaRPr>
          </a:p>
        </p:txBody>
      </p:sp>
      <p:sp>
        <p:nvSpPr>
          <p:cNvPr id="9" name="Rectangle 8">
            <a:extLst>
              <a:ext uri="{FF2B5EF4-FFF2-40B4-BE49-F238E27FC236}">
                <a16:creationId xmlns:a16="http://schemas.microsoft.com/office/drawing/2014/main" id="{F3D1CCE2-F891-4495-8D49-8A050D8FD990}"/>
              </a:ext>
            </a:extLst>
          </p:cNvPr>
          <p:cNvSpPr/>
          <p:nvPr userDrawn="1"/>
        </p:nvSpPr>
        <p:spPr>
          <a:xfrm>
            <a:off x="0" y="6571436"/>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5CA753-8A96-42A1-A700-6C7C72E8D53B}"/>
              </a:ext>
            </a:extLst>
          </p:cNvPr>
          <p:cNvSpPr/>
          <p:nvPr userDrawn="1"/>
        </p:nvSpPr>
        <p:spPr>
          <a:xfrm>
            <a:off x="0" y="6501963"/>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2E5699D4-9409-43A1-B85D-9476B57EBF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1F5363-F965-4E7E-B735-F0016A646D07}" type="slidenum">
              <a:rPr lang="en-US" smtClean="0"/>
              <a:pPr/>
              <a:t>‹#›</a:t>
            </a:fld>
            <a:endParaRPr lang="en-US"/>
          </a:p>
        </p:txBody>
      </p:sp>
      <p:sp>
        <p:nvSpPr>
          <p:cNvPr id="12" name="Title 1">
            <a:extLst>
              <a:ext uri="{FF2B5EF4-FFF2-40B4-BE49-F238E27FC236}">
                <a16:creationId xmlns:a16="http://schemas.microsoft.com/office/drawing/2014/main" id="{87D6B927-AC38-4B9A-AA14-8602D1272185}"/>
              </a:ext>
            </a:extLst>
          </p:cNvPr>
          <p:cNvSpPr>
            <a:spLocks noGrp="1"/>
          </p:cNvSpPr>
          <p:nvPr>
            <p:ph type="title"/>
          </p:nvPr>
        </p:nvSpPr>
        <p:spPr>
          <a:xfrm>
            <a:off x="438751" y="68679"/>
            <a:ext cx="10515600" cy="1325563"/>
          </a:xfrm>
        </p:spPr>
        <p:txBody>
          <a:bodyPr>
            <a:normAutofit/>
          </a:bodyPr>
          <a:lstStyle>
            <a:lvl1pPr>
              <a:defRPr b="1"/>
            </a:lvl1pPr>
          </a:lstStyle>
          <a:p>
            <a:r>
              <a:rPr lang="en-US" sz="3600" dirty="0">
                <a:latin typeface="Segoe UI" panose="020B0502040204020203" pitchFamily="34" charset="0"/>
                <a:cs typeface="Segoe UI" panose="020B0502040204020203" pitchFamily="34" charset="0"/>
              </a:rPr>
              <a:t>Full List of Patient Challenges</a:t>
            </a:r>
          </a:p>
        </p:txBody>
      </p:sp>
    </p:spTree>
    <p:extLst>
      <p:ext uri="{BB962C8B-B14F-4D97-AF65-F5344CB8AC3E}">
        <p14:creationId xmlns:p14="http://schemas.microsoft.com/office/powerpoint/2010/main" val="15687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382D-0A96-400E-A8E8-8DE6362A35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334716-EE0D-4535-8EBC-0CB07661C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5ED8-7424-4BD2-9D72-56FF7B43D4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C682FC-E247-4557-AB9F-1F3F97B7E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BC3263-3B1B-47E4-9515-327106A6B4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B1FFD-C4E9-438C-8AE1-BF08BE4803FE}"/>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8" name="Footer Placeholder 7">
            <a:extLst>
              <a:ext uri="{FF2B5EF4-FFF2-40B4-BE49-F238E27FC236}">
                <a16:creationId xmlns:a16="http://schemas.microsoft.com/office/drawing/2014/main" id="{EA7DFFAC-530E-4D69-9557-1ED2D4D3B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31AD9B-6236-41D3-A156-8DF882920E0A}"/>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136780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18A5-39CF-4E33-95F9-826B7F12D9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5D8E7-ACF6-4C74-A955-07DE26CD7A75}"/>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4" name="Footer Placeholder 3">
            <a:extLst>
              <a:ext uri="{FF2B5EF4-FFF2-40B4-BE49-F238E27FC236}">
                <a16:creationId xmlns:a16="http://schemas.microsoft.com/office/drawing/2014/main" id="{629959EC-4BC5-4E4D-A658-FA82A7203E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FBCAC-DDDC-4934-AA50-48DEBAF9C71D}"/>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272505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BB1E8-179A-4966-BF9C-5A409D6A943A}"/>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3" name="Footer Placeholder 2">
            <a:extLst>
              <a:ext uri="{FF2B5EF4-FFF2-40B4-BE49-F238E27FC236}">
                <a16:creationId xmlns:a16="http://schemas.microsoft.com/office/drawing/2014/main" id="{294136A4-C9F3-4A24-98AF-0413515AB0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6CB7B3-213D-428A-8FBE-5A6CD3F69B86}"/>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278700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F773-C5D0-4553-A9AC-C6FF86495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797444-3DD6-4492-80D3-B7BCAE81A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32F8C-8BF1-4933-A9EF-923CE6AC9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3B650F-2CED-4EA9-985F-B85D30603C1E}"/>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6" name="Footer Placeholder 5">
            <a:extLst>
              <a:ext uri="{FF2B5EF4-FFF2-40B4-BE49-F238E27FC236}">
                <a16:creationId xmlns:a16="http://schemas.microsoft.com/office/drawing/2014/main" id="{498B181A-AA8B-4DD5-A407-865A9A970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8104D-F6D2-45AE-BAD0-43F5A4D15DD5}"/>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210327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CCFD-C98B-4FF9-AABA-7F05436C4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2F2C2-4B11-45D7-B6DA-E5C76F5F4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ABE2B5-4F7F-46F7-AEDC-0C4D2C123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0E4DD4-3F63-47CE-9D64-C0C84AA9126F}"/>
              </a:ext>
            </a:extLst>
          </p:cNvPr>
          <p:cNvSpPr>
            <a:spLocks noGrp="1"/>
          </p:cNvSpPr>
          <p:nvPr>
            <p:ph type="dt" sz="half" idx="10"/>
          </p:nvPr>
        </p:nvSpPr>
        <p:spPr/>
        <p:txBody>
          <a:bodyPr/>
          <a:lstStyle/>
          <a:p>
            <a:fld id="{21D88D5D-697C-41B9-9FFB-E4F0A0739EEC}" type="datetimeFigureOut">
              <a:rPr lang="en-US" smtClean="0"/>
              <a:t>5/10/2019</a:t>
            </a:fld>
            <a:endParaRPr lang="en-US"/>
          </a:p>
        </p:txBody>
      </p:sp>
      <p:sp>
        <p:nvSpPr>
          <p:cNvPr id="6" name="Footer Placeholder 5">
            <a:extLst>
              <a:ext uri="{FF2B5EF4-FFF2-40B4-BE49-F238E27FC236}">
                <a16:creationId xmlns:a16="http://schemas.microsoft.com/office/drawing/2014/main" id="{05D6B518-10FC-4DA6-9B89-AFF0E16A9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E44FF-D61C-401C-A877-D88AB1436BB9}"/>
              </a:ext>
            </a:extLst>
          </p:cNvPr>
          <p:cNvSpPr>
            <a:spLocks noGrp="1"/>
          </p:cNvSpPr>
          <p:nvPr>
            <p:ph type="sldNum" sz="quarter" idx="12"/>
          </p:nvPr>
        </p:nvSpPr>
        <p:spPr/>
        <p:txBody>
          <a:bodyPr/>
          <a:lstStyle/>
          <a:p>
            <a:fld id="{A71F5363-F965-4E7E-B735-F0016A646D07}" type="slidenum">
              <a:rPr lang="en-US" smtClean="0"/>
              <a:t>‹#›</a:t>
            </a:fld>
            <a:endParaRPr lang="en-US"/>
          </a:p>
        </p:txBody>
      </p:sp>
    </p:spTree>
    <p:extLst>
      <p:ext uri="{BB962C8B-B14F-4D97-AF65-F5344CB8AC3E}">
        <p14:creationId xmlns:p14="http://schemas.microsoft.com/office/powerpoint/2010/main" val="134397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1E376-2EDF-4A8B-A468-319EF5FE1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A57519-DAC3-42F7-9448-5CCC3A8D9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7C17D-0AE6-419F-845F-DB93B327C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88D5D-697C-41B9-9FFB-E4F0A0739EEC}" type="datetimeFigureOut">
              <a:rPr lang="en-US" smtClean="0"/>
              <a:t>5/10/2019</a:t>
            </a:fld>
            <a:endParaRPr lang="en-US"/>
          </a:p>
        </p:txBody>
      </p:sp>
      <p:sp>
        <p:nvSpPr>
          <p:cNvPr id="5" name="Footer Placeholder 4">
            <a:extLst>
              <a:ext uri="{FF2B5EF4-FFF2-40B4-BE49-F238E27FC236}">
                <a16:creationId xmlns:a16="http://schemas.microsoft.com/office/drawing/2014/main" id="{27CC7B7D-CB9D-4847-96E5-36A4FC775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21361-3AC8-4FA6-9D97-14A4E1E5F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F5363-F965-4E7E-B735-F0016A646D07}" type="slidenum">
              <a:rPr lang="en-US" smtClean="0"/>
              <a:t>‹#›</a:t>
            </a:fld>
            <a:endParaRPr lang="en-US"/>
          </a:p>
        </p:txBody>
      </p:sp>
    </p:spTree>
    <p:extLst>
      <p:ext uri="{BB962C8B-B14F-4D97-AF65-F5344CB8AC3E}">
        <p14:creationId xmlns:p14="http://schemas.microsoft.com/office/powerpoint/2010/main" val="14451904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mercuryphoenixtrust.com/" TargetMode="External"/><Relationship Id="rId3" Type="http://schemas.openxmlformats.org/officeDocument/2006/relationships/hyperlink" Target="https://womenempowerment.org/" TargetMode="External"/><Relationship Id="rId7" Type="http://schemas.openxmlformats.org/officeDocument/2006/relationships/hyperlink" Target="https://goethezentrumkampala.org/culture/projectfunding/" TargetMode="External"/><Relationship Id="rId2" Type="http://schemas.openxmlformats.org/officeDocument/2006/relationships/hyperlink" Target="https://www.unfcufoundation.org/grants.aspx" TargetMode="External"/><Relationship Id="rId1" Type="http://schemas.openxmlformats.org/officeDocument/2006/relationships/slideLayout" Target="../slideLayouts/slideLayout2.xml"/><Relationship Id="rId6" Type="http://schemas.openxmlformats.org/officeDocument/2006/relationships/hyperlink" Target="https://www.sustainforlife.org/grant-making/" TargetMode="External"/><Relationship Id="rId5" Type="http://schemas.openxmlformats.org/officeDocument/2006/relationships/hyperlink" Target="https://www.osiea.org/grants/" TargetMode="External"/><Relationship Id="rId4" Type="http://schemas.openxmlformats.org/officeDocument/2006/relationships/hyperlink" Target="http://awdf.org/" TargetMode="External"/><Relationship Id="rId9" Type="http://schemas.openxmlformats.org/officeDocument/2006/relationships/hyperlink" Target="https://ug.usembassy.gov/embassy/kampala/grant-programs/self-help-gra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va.org/" TargetMode="External"/><Relationship Id="rId2" Type="http://schemas.openxmlformats.org/officeDocument/2006/relationships/hyperlink" Target="https://xpo2.org/" TargetMode="External"/><Relationship Id="rId1" Type="http://schemas.openxmlformats.org/officeDocument/2006/relationships/slideLayout" Target="../slideLayouts/slideLayout2.xml"/><Relationship Id="rId4" Type="http://schemas.openxmlformats.org/officeDocument/2006/relationships/hyperlink" Target="https://www.gofundme.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hillaids.org.za/craft-shop" TargetMode="External"/><Relationship Id="rId5" Type="http://schemas.openxmlformats.org/officeDocument/2006/relationships/hyperlink" Target="https://www.hillaids.org.za/" TargetMode="External"/><Relationship Id="rId4" Type="http://schemas.openxmlformats.org/officeDocument/2006/relationships/chart" Target="../charts/char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etsy.com/shop/NyakaGrandmotherShop"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s://www.nyakaschool.org/WIP2/grandmothers/microfinance.htm"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nyakaschool.org/nyaka+grandmothers+etsy+shop.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8B2E-5189-496E-B93D-7B46BD44CD10}"/>
              </a:ext>
            </a:extLst>
          </p:cNvPr>
          <p:cNvSpPr>
            <a:spLocks noGrp="1"/>
          </p:cNvSpPr>
          <p:nvPr>
            <p:ph type="ctrTitle"/>
          </p:nvPr>
        </p:nvSpPr>
        <p:spPr>
          <a:xfrm>
            <a:off x="1066527" y="1033665"/>
            <a:ext cx="9144000" cy="2387600"/>
          </a:xfrm>
        </p:spPr>
        <p:txBody>
          <a:bodyPr>
            <a:normAutofit/>
          </a:bodyPr>
          <a:lstStyle/>
          <a:p>
            <a:pPr algn="l"/>
            <a:r>
              <a:rPr lang="en-US" sz="4400" b="1" dirty="0">
                <a:latin typeface="Segoe UI" panose="020B0502040204020203" pitchFamily="34" charset="0"/>
                <a:cs typeface="Segoe UI" panose="020B0502040204020203" pitchFamily="34" charset="0"/>
              </a:rPr>
              <a:t>St. Francis Programming Analysis </a:t>
            </a:r>
          </a:p>
        </p:txBody>
      </p:sp>
      <p:sp>
        <p:nvSpPr>
          <p:cNvPr id="3" name="Subtitle 2">
            <a:extLst>
              <a:ext uri="{FF2B5EF4-FFF2-40B4-BE49-F238E27FC236}">
                <a16:creationId xmlns:a16="http://schemas.microsoft.com/office/drawing/2014/main" id="{64E23F24-DB51-4B2A-B449-01EF6F46F92D}"/>
              </a:ext>
            </a:extLst>
          </p:cNvPr>
          <p:cNvSpPr>
            <a:spLocks noGrp="1"/>
          </p:cNvSpPr>
          <p:nvPr>
            <p:ph type="subTitle" idx="1"/>
          </p:nvPr>
        </p:nvSpPr>
        <p:spPr>
          <a:xfrm>
            <a:off x="1118565" y="3364655"/>
            <a:ext cx="9144000" cy="1655762"/>
          </a:xfrm>
        </p:spPr>
        <p:txBody>
          <a:bodyPr>
            <a:normAutofit/>
          </a:bodyPr>
          <a:lstStyle/>
          <a:p>
            <a:pPr algn="l"/>
            <a:r>
              <a:rPr lang="en-US" dirty="0"/>
              <a:t>Elaine Codd, Matthew Guevara, Priya Purewal</a:t>
            </a:r>
          </a:p>
        </p:txBody>
      </p:sp>
      <p:sp>
        <p:nvSpPr>
          <p:cNvPr id="8" name="Rectangle 7">
            <a:extLst>
              <a:ext uri="{FF2B5EF4-FFF2-40B4-BE49-F238E27FC236}">
                <a16:creationId xmlns:a16="http://schemas.microsoft.com/office/drawing/2014/main" id="{1955DF1B-BDC1-4DFC-8DB7-1B34D0709320}"/>
              </a:ext>
            </a:extLst>
          </p:cNvPr>
          <p:cNvSpPr/>
          <p:nvPr/>
        </p:nvSpPr>
        <p:spPr>
          <a:xfrm>
            <a:off x="0" y="6583680"/>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3C1696-8001-4B34-9810-EA5889320D91}"/>
              </a:ext>
            </a:extLst>
          </p:cNvPr>
          <p:cNvSpPr/>
          <p:nvPr/>
        </p:nvSpPr>
        <p:spPr>
          <a:xfrm>
            <a:off x="0" y="6514207"/>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1798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6103-E4A5-41CE-83AE-025C96D8EE35}"/>
              </a:ext>
            </a:extLst>
          </p:cNvPr>
          <p:cNvSpPr/>
          <p:nvPr/>
        </p:nvSpPr>
        <p:spPr>
          <a:xfrm>
            <a:off x="1025382" y="1581034"/>
            <a:ext cx="5029200" cy="452692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085E09-D313-4411-AC28-5C74F5B12E75}"/>
              </a:ext>
            </a:extLst>
          </p:cNvPr>
          <p:cNvSpPr/>
          <p:nvPr/>
        </p:nvSpPr>
        <p:spPr>
          <a:xfrm>
            <a:off x="1261289" y="1988244"/>
            <a:ext cx="4576813" cy="396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Calibri Light" panose="020F0302020204030204" pitchFamily="34" charset="0"/>
              <a:buChar char="×"/>
            </a:pPr>
            <a:r>
              <a:rPr lang="en-US" b="1" dirty="0">
                <a:solidFill>
                  <a:schemeClr val="tx1"/>
                </a:solidFill>
                <a:latin typeface="+mj-lt"/>
              </a:rPr>
              <a:t>Sponsored Children through Secondary School </a:t>
            </a:r>
          </a:p>
          <a:p>
            <a:pPr marL="285750" indent="-285750">
              <a:buFont typeface="Calibri Light" panose="020F0302020204030204" pitchFamily="34" charset="0"/>
              <a:buChar char="×"/>
            </a:pPr>
            <a:r>
              <a:rPr lang="en-US" b="1" dirty="0">
                <a:solidFill>
                  <a:schemeClr val="tx1"/>
                </a:solidFill>
                <a:latin typeface="+mj-lt"/>
              </a:rPr>
              <a:t>Need for Pesticides and Medication for Crops and Animals</a:t>
            </a:r>
          </a:p>
          <a:p>
            <a:pPr marL="285750" indent="-285750">
              <a:buFont typeface="Calibri Light" panose="020F0302020204030204" pitchFamily="34" charset="0"/>
              <a:buChar char="×"/>
            </a:pPr>
            <a:r>
              <a:rPr lang="en-US" b="1" dirty="0">
                <a:solidFill>
                  <a:schemeClr val="tx1"/>
                </a:solidFill>
                <a:latin typeface="+mj-lt"/>
              </a:rPr>
              <a:t>Increased Training in Business and Entrepreneurship</a:t>
            </a:r>
          </a:p>
          <a:p>
            <a:pPr marL="285750" indent="-285750">
              <a:buFont typeface="Calibri Light" panose="020F0302020204030204" pitchFamily="34" charset="0"/>
              <a:buChar char="×"/>
            </a:pPr>
            <a:r>
              <a:rPr lang="en-US" b="1" dirty="0">
                <a:solidFill>
                  <a:schemeClr val="tx1"/>
                </a:solidFill>
                <a:latin typeface="+mj-lt"/>
              </a:rPr>
              <a:t>Lack of market in Jinja</a:t>
            </a:r>
          </a:p>
          <a:p>
            <a:pPr marL="285750" indent="-285750">
              <a:buFont typeface="Calibri Light" panose="020F0302020204030204" pitchFamily="34" charset="0"/>
              <a:buChar char="×"/>
            </a:pPr>
            <a:r>
              <a:rPr lang="en-US" b="1" dirty="0">
                <a:solidFill>
                  <a:schemeClr val="tx1"/>
                </a:solidFill>
                <a:latin typeface="+mj-lt"/>
              </a:rPr>
              <a:t>Lack of Research on Quality of Primary Schools</a:t>
            </a:r>
          </a:p>
        </p:txBody>
      </p:sp>
      <p:sp>
        <p:nvSpPr>
          <p:cNvPr id="11" name="Rectangle 10">
            <a:extLst>
              <a:ext uri="{FF2B5EF4-FFF2-40B4-BE49-F238E27FC236}">
                <a16:creationId xmlns:a16="http://schemas.microsoft.com/office/drawing/2014/main" id="{12D40D84-A466-47EE-AA4F-1D8F7ABBFA75}"/>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8322B8-0E7F-49EC-9FEC-E18074C3AA6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Further Research on Primary Schools</a:t>
            </a:r>
          </a:p>
          <a:p>
            <a:pPr marL="285750" indent="-285750">
              <a:buFont typeface="Wingdings" panose="05000000000000000000" pitchFamily="2" charset="2"/>
              <a:buChar char="ü"/>
            </a:pPr>
            <a:r>
              <a:rPr lang="en-US" b="1" dirty="0">
                <a:solidFill>
                  <a:schemeClr val="tx1"/>
                </a:solidFill>
                <a:latin typeface="+mj-lt"/>
              </a:rPr>
              <a:t>Increased Basic Workshops on Entrepreneurship (with or without materials)</a:t>
            </a:r>
          </a:p>
          <a:p>
            <a:pPr marL="285750" indent="-285750">
              <a:buFont typeface="Wingdings" panose="05000000000000000000" pitchFamily="2" charset="2"/>
              <a:buChar char="ü"/>
            </a:pPr>
            <a:r>
              <a:rPr lang="en-US" b="1" dirty="0">
                <a:solidFill>
                  <a:schemeClr val="tx1"/>
                </a:solidFill>
                <a:latin typeface="+mj-lt"/>
              </a:rPr>
              <a:t>Marketing for the Opening of the Market</a:t>
            </a:r>
          </a:p>
          <a:p>
            <a:pPr marL="285750" indent="-285750">
              <a:buFont typeface="Wingdings" panose="05000000000000000000" pitchFamily="2" charset="2"/>
              <a:buChar char="ü"/>
            </a:pPr>
            <a:r>
              <a:rPr lang="en-US" b="1" dirty="0">
                <a:solidFill>
                  <a:schemeClr val="tx1"/>
                </a:solidFill>
                <a:latin typeface="+mj-lt"/>
              </a:rPr>
              <a:t>Connection / Mentorship / Inspirational Speakers with Guardians and Child Rehabilitation Center</a:t>
            </a:r>
          </a:p>
        </p:txBody>
      </p:sp>
      <p:sp>
        <p:nvSpPr>
          <p:cNvPr id="14" name="Rectangle 13">
            <a:extLst>
              <a:ext uri="{FF2B5EF4-FFF2-40B4-BE49-F238E27FC236}">
                <a16:creationId xmlns:a16="http://schemas.microsoft.com/office/drawing/2014/main" id="{8DE765FC-E500-41EE-9560-96B62FFA1B8C}"/>
              </a:ext>
            </a:extLst>
          </p:cNvPr>
          <p:cNvSpPr/>
          <p:nvPr/>
        </p:nvSpPr>
        <p:spPr>
          <a:xfrm>
            <a:off x="2017834" y="1320928"/>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could be improved?</a:t>
            </a:r>
          </a:p>
        </p:txBody>
      </p:sp>
      <p:sp>
        <p:nvSpPr>
          <p:cNvPr id="15" name="Rectangle 14">
            <a:extLst>
              <a:ext uri="{FF2B5EF4-FFF2-40B4-BE49-F238E27FC236}">
                <a16:creationId xmlns:a16="http://schemas.microsoft.com/office/drawing/2014/main" id="{83F95C90-EF3E-4FCD-B888-05DC973437C3}"/>
              </a:ext>
            </a:extLst>
          </p:cNvPr>
          <p:cNvSpPr/>
          <p:nvPr/>
        </p:nvSpPr>
        <p:spPr>
          <a:xfrm>
            <a:off x="7400287" y="1341414"/>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Recommendations</a:t>
            </a:r>
          </a:p>
        </p:txBody>
      </p:sp>
      <p:sp>
        <p:nvSpPr>
          <p:cNvPr id="9" name="Title 1">
            <a:extLst>
              <a:ext uri="{FF2B5EF4-FFF2-40B4-BE49-F238E27FC236}">
                <a16:creationId xmlns:a16="http://schemas.microsoft.com/office/drawing/2014/main" id="{E5862E19-45FA-4E59-9903-80F39C3AAA24}"/>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Grandmother Findings</a:t>
            </a:r>
          </a:p>
        </p:txBody>
      </p:sp>
    </p:spTree>
    <p:extLst>
      <p:ext uri="{BB962C8B-B14F-4D97-AF65-F5344CB8AC3E}">
        <p14:creationId xmlns:p14="http://schemas.microsoft.com/office/powerpoint/2010/main" val="3132165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B3DEE1-74CB-4341-921D-CD6E1496B1C6}"/>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9BC4FF-C762-43E7-BBDB-71D343B4225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Strong Customer Care</a:t>
            </a:r>
          </a:p>
          <a:p>
            <a:pPr marL="285750" indent="-285750">
              <a:buFont typeface="Wingdings" panose="05000000000000000000" pitchFamily="2" charset="2"/>
              <a:buChar char="ü"/>
            </a:pPr>
            <a:r>
              <a:rPr lang="en-US" b="1" dirty="0">
                <a:solidFill>
                  <a:schemeClr val="tx1"/>
                </a:solidFill>
                <a:latin typeface="+mj-lt"/>
              </a:rPr>
              <a:t>Medication Arrives on a Timely Basis</a:t>
            </a:r>
          </a:p>
          <a:p>
            <a:pPr marL="285750" indent="-285750">
              <a:buFont typeface="Wingdings" panose="05000000000000000000" pitchFamily="2" charset="2"/>
              <a:buChar char="ü"/>
            </a:pPr>
            <a:r>
              <a:rPr lang="en-US" b="1" dirty="0">
                <a:solidFill>
                  <a:schemeClr val="tx1"/>
                </a:solidFill>
                <a:latin typeface="+mj-lt"/>
              </a:rPr>
              <a:t>Mothers do not Need Services Outside of what St. Francis Provides</a:t>
            </a:r>
          </a:p>
          <a:p>
            <a:pPr marL="285750" indent="-285750">
              <a:buFont typeface="Wingdings" panose="05000000000000000000" pitchFamily="2" charset="2"/>
              <a:buChar char="ü"/>
            </a:pPr>
            <a:r>
              <a:rPr lang="en-US" b="1" dirty="0">
                <a:solidFill>
                  <a:schemeClr val="tx1"/>
                </a:solidFill>
                <a:latin typeface="+mj-lt"/>
              </a:rPr>
              <a:t>Mothers enjoy the Village Saving Program</a:t>
            </a:r>
          </a:p>
          <a:p>
            <a:pPr marL="285750" indent="-285750">
              <a:buFont typeface="Wingdings" panose="05000000000000000000" pitchFamily="2" charset="2"/>
              <a:buChar char="ü"/>
            </a:pPr>
            <a:r>
              <a:rPr lang="en-US" b="1" dirty="0">
                <a:solidFill>
                  <a:schemeClr val="tx1"/>
                </a:solidFill>
                <a:latin typeface="+mj-lt"/>
              </a:rPr>
              <a:t>Day Staff treats </a:t>
            </a:r>
            <a:r>
              <a:rPr lang="en-US" b="1">
                <a:solidFill>
                  <a:schemeClr val="tx1"/>
                </a:solidFill>
                <a:latin typeface="+mj-lt"/>
              </a:rPr>
              <a:t>Mothers Very </a:t>
            </a:r>
            <a:r>
              <a:rPr lang="en-US" b="1" dirty="0">
                <a:solidFill>
                  <a:schemeClr val="tx1"/>
                </a:solidFill>
                <a:latin typeface="+mj-lt"/>
              </a:rPr>
              <a:t>Well</a:t>
            </a:r>
          </a:p>
          <a:p>
            <a:pPr marL="285750" indent="-285750">
              <a:buFont typeface="Wingdings" panose="05000000000000000000" pitchFamily="2" charset="2"/>
              <a:buChar char="ü"/>
            </a:pPr>
            <a:r>
              <a:rPr lang="en-US" b="1" dirty="0">
                <a:solidFill>
                  <a:schemeClr val="tx1"/>
                </a:solidFill>
                <a:latin typeface="+mj-lt"/>
              </a:rPr>
              <a:t>Holistic Services Brings Back Hope</a:t>
            </a:r>
          </a:p>
          <a:p>
            <a:pPr marL="285750" indent="-285750">
              <a:buFont typeface="Wingdings" panose="05000000000000000000" pitchFamily="2" charset="2"/>
              <a:buChar char="ü"/>
            </a:pPr>
            <a:r>
              <a:rPr lang="en-US" b="1" dirty="0">
                <a:solidFill>
                  <a:schemeClr val="tx1"/>
                </a:solidFill>
                <a:latin typeface="+mj-lt"/>
              </a:rPr>
              <a:t>Services have helped Raise HIV Negative Children</a:t>
            </a:r>
          </a:p>
        </p:txBody>
      </p:sp>
      <p:sp>
        <p:nvSpPr>
          <p:cNvPr id="28" name="Rectangle 27">
            <a:extLst>
              <a:ext uri="{FF2B5EF4-FFF2-40B4-BE49-F238E27FC236}">
                <a16:creationId xmlns:a16="http://schemas.microsoft.com/office/drawing/2014/main" id="{F54E88DE-4B35-43A5-AFC9-B23DECE7BD2D}"/>
              </a:ext>
            </a:extLst>
          </p:cNvPr>
          <p:cNvSpPr/>
          <p:nvPr/>
        </p:nvSpPr>
        <p:spPr>
          <a:xfrm>
            <a:off x="1024622" y="2501008"/>
            <a:ext cx="5029200" cy="250031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DE5C44-0ECB-4D02-9C2B-867524BE11B9}"/>
              </a:ext>
            </a:extLst>
          </p:cNvPr>
          <p:cNvSpPr/>
          <p:nvPr/>
        </p:nvSpPr>
        <p:spPr>
          <a:xfrm>
            <a:off x="1242022" y="2934428"/>
            <a:ext cx="4576813" cy="182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b="1" dirty="0">
                <a:solidFill>
                  <a:schemeClr val="tx1"/>
                </a:solidFill>
                <a:latin typeface="+mj-lt"/>
              </a:rPr>
              <a:t>Individual Interviews: 3</a:t>
            </a:r>
          </a:p>
          <a:p>
            <a:pPr marL="285750" lvl="0" indent="-285750">
              <a:buFont typeface="Arial" panose="020B0604020202020204" pitchFamily="34" charset="0"/>
              <a:buChar char="•"/>
            </a:pPr>
            <a:r>
              <a:rPr lang="en-US" b="1" dirty="0">
                <a:solidFill>
                  <a:schemeClr val="tx1"/>
                </a:solidFill>
                <a:latin typeface="+mj-lt"/>
              </a:rPr>
              <a:t>Focus Group Size: 8</a:t>
            </a:r>
          </a:p>
          <a:p>
            <a:pPr marL="285750" lvl="0" indent="-285750">
              <a:buFont typeface="Arial" panose="020B0604020202020204" pitchFamily="34" charset="0"/>
              <a:buChar char="•"/>
            </a:pPr>
            <a:r>
              <a:rPr lang="en-US" b="1" dirty="0">
                <a:solidFill>
                  <a:schemeClr val="tx1"/>
                </a:solidFill>
                <a:latin typeface="+mj-lt"/>
              </a:rPr>
              <a:t>Length of Time Coming to Visit St. Francis (years): 3-4</a:t>
            </a:r>
          </a:p>
          <a:p>
            <a:pPr marL="285750" lvl="0" indent="-285750">
              <a:buFont typeface="Arial" panose="020B0604020202020204" pitchFamily="34" charset="0"/>
              <a:buChar char="•"/>
            </a:pPr>
            <a:r>
              <a:rPr lang="en-US" b="1" dirty="0">
                <a:solidFill>
                  <a:schemeClr val="tx1"/>
                </a:solidFill>
                <a:latin typeface="+mj-lt"/>
              </a:rPr>
              <a:t>How Often Demographic Comes to St. Francis: 1-2 months</a:t>
            </a:r>
          </a:p>
        </p:txBody>
      </p:sp>
      <p:sp>
        <p:nvSpPr>
          <p:cNvPr id="13" name="Rectangle 12">
            <a:extLst>
              <a:ext uri="{FF2B5EF4-FFF2-40B4-BE49-F238E27FC236}">
                <a16:creationId xmlns:a16="http://schemas.microsoft.com/office/drawing/2014/main" id="{FE457C9C-142E-426D-A180-A471FC731FCC}"/>
              </a:ext>
            </a:extLst>
          </p:cNvPr>
          <p:cNvSpPr/>
          <p:nvPr/>
        </p:nvSpPr>
        <p:spPr>
          <a:xfrm>
            <a:off x="7394711" y="13414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is going well?</a:t>
            </a:r>
          </a:p>
        </p:txBody>
      </p:sp>
      <p:sp>
        <p:nvSpPr>
          <p:cNvPr id="14" name="Rectangle 13">
            <a:extLst>
              <a:ext uri="{FF2B5EF4-FFF2-40B4-BE49-F238E27FC236}">
                <a16:creationId xmlns:a16="http://schemas.microsoft.com/office/drawing/2014/main" id="{A45E7FBC-E3D6-4F4A-BB51-890574F0AD3E}"/>
              </a:ext>
            </a:extLst>
          </p:cNvPr>
          <p:cNvSpPr/>
          <p:nvPr/>
        </p:nvSpPr>
        <p:spPr>
          <a:xfrm>
            <a:off x="2064437" y="22335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Demographic Interviewed</a:t>
            </a:r>
          </a:p>
        </p:txBody>
      </p:sp>
      <p:sp>
        <p:nvSpPr>
          <p:cNvPr id="11" name="Title 1">
            <a:extLst>
              <a:ext uri="{FF2B5EF4-FFF2-40B4-BE49-F238E27FC236}">
                <a16:creationId xmlns:a16="http://schemas.microsoft.com/office/drawing/2014/main" id="{38509329-4AEE-4241-B2B2-9F62C406BC5F}"/>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MCH Findings</a:t>
            </a:r>
          </a:p>
        </p:txBody>
      </p:sp>
    </p:spTree>
    <p:extLst>
      <p:ext uri="{BB962C8B-B14F-4D97-AF65-F5344CB8AC3E}">
        <p14:creationId xmlns:p14="http://schemas.microsoft.com/office/powerpoint/2010/main" val="1862915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31BA-4186-4283-B3A4-39CE86A94E57}"/>
              </a:ext>
            </a:extLst>
          </p:cNvPr>
          <p:cNvSpPr>
            <a:spLocks noGrp="1"/>
          </p:cNvSpPr>
          <p:nvPr>
            <p:ph type="title"/>
          </p:nvPr>
        </p:nvSpPr>
        <p:spPr>
          <a:xfrm>
            <a:off x="438751" y="68679"/>
            <a:ext cx="10515600" cy="1325563"/>
          </a:xfrm>
        </p:spPr>
        <p:txBody>
          <a:bodyPr/>
          <a:lstStyle/>
          <a:p>
            <a:r>
              <a:rPr lang="en-US" sz="3600" dirty="0">
                <a:latin typeface="Segoe UI" panose="020B0502040204020203" pitchFamily="34" charset="0"/>
                <a:cs typeface="Segoe UI" panose="020B0502040204020203" pitchFamily="34" charset="0"/>
              </a:rPr>
              <a:t>MCH Findings </a:t>
            </a:r>
          </a:p>
        </p:txBody>
      </p:sp>
      <p:sp>
        <p:nvSpPr>
          <p:cNvPr id="8" name="Rectangle 7">
            <a:extLst>
              <a:ext uri="{FF2B5EF4-FFF2-40B4-BE49-F238E27FC236}">
                <a16:creationId xmlns:a16="http://schemas.microsoft.com/office/drawing/2014/main" id="{712E6103-E4A5-41CE-83AE-025C96D8EE35}"/>
              </a:ext>
            </a:extLst>
          </p:cNvPr>
          <p:cNvSpPr/>
          <p:nvPr/>
        </p:nvSpPr>
        <p:spPr>
          <a:xfrm>
            <a:off x="1025382" y="1581034"/>
            <a:ext cx="5029200" cy="452692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085E09-D313-4411-AC28-5C74F5B12E75}"/>
              </a:ext>
            </a:extLst>
          </p:cNvPr>
          <p:cNvSpPr/>
          <p:nvPr/>
        </p:nvSpPr>
        <p:spPr>
          <a:xfrm>
            <a:off x="1261289" y="1988244"/>
            <a:ext cx="4576813" cy="396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Calibri Light" panose="020F0302020204030204" pitchFamily="34" charset="0"/>
              <a:buChar char="×"/>
            </a:pPr>
            <a:r>
              <a:rPr lang="en-US" b="1" dirty="0">
                <a:solidFill>
                  <a:schemeClr val="tx1"/>
                </a:solidFill>
                <a:latin typeface="+mj-lt"/>
              </a:rPr>
              <a:t>Need for Increased Training</a:t>
            </a:r>
          </a:p>
          <a:p>
            <a:pPr marL="285750" indent="-285750">
              <a:buFont typeface="Calibri Light" panose="020F0302020204030204" pitchFamily="34" charset="0"/>
              <a:buChar char="×"/>
            </a:pPr>
            <a:r>
              <a:rPr lang="en-US" b="1" dirty="0">
                <a:solidFill>
                  <a:schemeClr val="tx1"/>
                </a:solidFill>
                <a:latin typeface="+mj-lt"/>
              </a:rPr>
              <a:t>Lack of Mama Kit and Mosquito Nets</a:t>
            </a:r>
          </a:p>
          <a:p>
            <a:pPr marL="285750" indent="-285750">
              <a:buFont typeface="Calibri Light" panose="020F0302020204030204" pitchFamily="34" charset="0"/>
              <a:buChar char="×"/>
            </a:pPr>
            <a:r>
              <a:rPr lang="en-US" b="1" dirty="0">
                <a:solidFill>
                  <a:schemeClr val="tx1"/>
                </a:solidFill>
                <a:latin typeface="+mj-lt"/>
              </a:rPr>
              <a:t>Harsh Behavior from Midwives</a:t>
            </a:r>
          </a:p>
          <a:p>
            <a:pPr marL="285750" indent="-285750">
              <a:buFont typeface="Calibri Light" panose="020F0302020204030204" pitchFamily="34" charset="0"/>
              <a:buChar char="×"/>
            </a:pPr>
            <a:r>
              <a:rPr lang="en-US" b="1" dirty="0">
                <a:solidFill>
                  <a:schemeClr val="tx1"/>
                </a:solidFill>
                <a:latin typeface="+mj-lt"/>
              </a:rPr>
              <a:t>Night Staff is Inattentive and Sleeping</a:t>
            </a:r>
          </a:p>
          <a:p>
            <a:pPr marL="285750" indent="-285750">
              <a:buFont typeface="Calibri Light" panose="020F0302020204030204" pitchFamily="34" charset="0"/>
              <a:buChar char="×"/>
            </a:pPr>
            <a:r>
              <a:rPr lang="en-US" b="1" dirty="0">
                <a:solidFill>
                  <a:schemeClr val="tx1"/>
                </a:solidFill>
                <a:latin typeface="+mj-lt"/>
              </a:rPr>
              <a:t>Lack of Family Planning Options</a:t>
            </a:r>
          </a:p>
          <a:p>
            <a:pPr marL="285750" indent="-285750">
              <a:buFont typeface="Calibri Light" panose="020F0302020204030204" pitchFamily="34" charset="0"/>
              <a:buChar char="×"/>
            </a:pPr>
            <a:r>
              <a:rPr lang="en-US" b="1" dirty="0">
                <a:solidFill>
                  <a:schemeClr val="tx1"/>
                </a:solidFill>
                <a:latin typeface="+mj-lt"/>
              </a:rPr>
              <a:t>Lack of Payment Options</a:t>
            </a:r>
          </a:p>
          <a:p>
            <a:pPr marL="285750" indent="-285750">
              <a:buFont typeface="Calibri Light" panose="020F0302020204030204" pitchFamily="34" charset="0"/>
              <a:buChar char="×"/>
            </a:pPr>
            <a:r>
              <a:rPr lang="en-US" b="1" dirty="0">
                <a:solidFill>
                  <a:schemeClr val="tx1"/>
                </a:solidFill>
                <a:latin typeface="+mj-lt"/>
              </a:rPr>
              <a:t>Lack of Community Outreach</a:t>
            </a:r>
          </a:p>
          <a:p>
            <a:pPr marL="285750" indent="-285750">
              <a:buFont typeface="Calibri Light" panose="020F0302020204030204" pitchFamily="34" charset="0"/>
              <a:buChar char="×"/>
            </a:pPr>
            <a:r>
              <a:rPr lang="en-US" b="1" dirty="0">
                <a:solidFill>
                  <a:schemeClr val="tx1"/>
                </a:solidFill>
                <a:latin typeface="+mj-lt"/>
              </a:rPr>
              <a:t>Lack of Privacy and Confidentiality – HIV Status was Disclosed to Community by Workers</a:t>
            </a:r>
          </a:p>
          <a:p>
            <a:pPr marL="285750" indent="-285750">
              <a:buFont typeface="Calibri Light" panose="020F0302020204030204" pitchFamily="34" charset="0"/>
              <a:buChar char="×"/>
            </a:pPr>
            <a:r>
              <a:rPr lang="en-US" b="1" dirty="0">
                <a:solidFill>
                  <a:schemeClr val="tx1"/>
                </a:solidFill>
                <a:latin typeface="+mj-lt"/>
              </a:rPr>
              <a:t>Lack of Premature Birth Expertise</a:t>
            </a:r>
          </a:p>
          <a:p>
            <a:pPr marL="285750" indent="-285750">
              <a:buFont typeface="Calibri Light" panose="020F0302020204030204" pitchFamily="34" charset="0"/>
              <a:buChar char="×"/>
            </a:pPr>
            <a:endParaRPr lang="en-US" b="1" dirty="0">
              <a:solidFill>
                <a:schemeClr val="tx1"/>
              </a:solidFill>
              <a:latin typeface="+mj-lt"/>
            </a:endParaRPr>
          </a:p>
          <a:p>
            <a:pPr marL="285750" indent="-285750">
              <a:buFont typeface="Calibri Light" panose="020F0302020204030204" pitchFamily="34" charset="0"/>
              <a:buChar char="×"/>
            </a:pPr>
            <a:endParaRPr lang="en-US" b="1" dirty="0">
              <a:solidFill>
                <a:schemeClr val="tx1"/>
              </a:solidFill>
              <a:latin typeface="+mj-lt"/>
            </a:endParaRPr>
          </a:p>
        </p:txBody>
      </p:sp>
      <p:sp>
        <p:nvSpPr>
          <p:cNvPr id="11" name="Rectangle 10">
            <a:extLst>
              <a:ext uri="{FF2B5EF4-FFF2-40B4-BE49-F238E27FC236}">
                <a16:creationId xmlns:a16="http://schemas.microsoft.com/office/drawing/2014/main" id="{12D40D84-A466-47EE-AA4F-1D8F7ABBFA75}"/>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8322B8-0E7F-49EC-9FEC-E18074C3AA6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Increased Workshops on Child Care and Rehab, Business and Entrepreneurship, and Village Saving</a:t>
            </a:r>
          </a:p>
          <a:p>
            <a:pPr marL="285750" indent="-285750">
              <a:buFont typeface="Wingdings" panose="05000000000000000000" pitchFamily="2" charset="2"/>
              <a:buChar char="ü"/>
            </a:pPr>
            <a:r>
              <a:rPr lang="en-US" b="1" dirty="0">
                <a:solidFill>
                  <a:schemeClr val="tx1"/>
                </a:solidFill>
                <a:latin typeface="+mj-lt"/>
              </a:rPr>
              <a:t>Midwife and Night Staff Training and Increased Accountability (including Premature Birth Training)</a:t>
            </a:r>
          </a:p>
          <a:p>
            <a:pPr marL="285750" indent="-285750">
              <a:buFont typeface="Wingdings" panose="05000000000000000000" pitchFamily="2" charset="2"/>
              <a:buChar char="ü"/>
            </a:pPr>
            <a:r>
              <a:rPr lang="en-US" b="1" dirty="0">
                <a:solidFill>
                  <a:schemeClr val="tx1"/>
                </a:solidFill>
                <a:latin typeface="+mj-lt"/>
              </a:rPr>
              <a:t>Additional Family Planning Options</a:t>
            </a:r>
          </a:p>
          <a:p>
            <a:pPr marL="285750" indent="-285750">
              <a:buFont typeface="Wingdings" panose="05000000000000000000" pitchFamily="2" charset="2"/>
              <a:buChar char="ü"/>
            </a:pPr>
            <a:r>
              <a:rPr lang="en-US" b="1" dirty="0">
                <a:solidFill>
                  <a:schemeClr val="tx1"/>
                </a:solidFill>
                <a:latin typeface="+mj-lt"/>
              </a:rPr>
              <a:t>Payment Plan</a:t>
            </a:r>
          </a:p>
          <a:p>
            <a:pPr marL="285750" indent="-285750">
              <a:buFont typeface="Wingdings" panose="05000000000000000000" pitchFamily="2" charset="2"/>
              <a:buChar char="ü"/>
            </a:pPr>
            <a:r>
              <a:rPr lang="en-US" b="1" dirty="0">
                <a:solidFill>
                  <a:schemeClr val="tx1"/>
                </a:solidFill>
                <a:latin typeface="+mj-lt"/>
              </a:rPr>
              <a:t>Creation of Private Area</a:t>
            </a:r>
          </a:p>
          <a:p>
            <a:pPr marL="285750" indent="-285750">
              <a:buFont typeface="Wingdings" panose="05000000000000000000" pitchFamily="2" charset="2"/>
              <a:buChar char="ü"/>
            </a:pPr>
            <a:r>
              <a:rPr lang="en-US" b="1" dirty="0">
                <a:solidFill>
                  <a:schemeClr val="tx1"/>
                </a:solidFill>
                <a:latin typeface="+mj-lt"/>
              </a:rPr>
              <a:t>Staff Reminders on Confidentiality Protocols</a:t>
            </a:r>
          </a:p>
          <a:p>
            <a:pPr marL="285750" indent="-285750">
              <a:buFont typeface="Wingdings" panose="05000000000000000000" pitchFamily="2" charset="2"/>
              <a:buChar char="ü"/>
            </a:pPr>
            <a:r>
              <a:rPr lang="en-US" b="1" dirty="0">
                <a:solidFill>
                  <a:schemeClr val="tx1"/>
                </a:solidFill>
                <a:latin typeface="+mj-lt"/>
              </a:rPr>
              <a:t>Separation of HIV Positive and Negative Counseling to Protect Status Privacy</a:t>
            </a:r>
          </a:p>
        </p:txBody>
      </p:sp>
      <p:sp>
        <p:nvSpPr>
          <p:cNvPr id="14" name="Rectangle 13">
            <a:extLst>
              <a:ext uri="{FF2B5EF4-FFF2-40B4-BE49-F238E27FC236}">
                <a16:creationId xmlns:a16="http://schemas.microsoft.com/office/drawing/2014/main" id="{1F97F600-6F01-4EFF-BB0D-41C5EA6CEBA0}"/>
              </a:ext>
            </a:extLst>
          </p:cNvPr>
          <p:cNvSpPr/>
          <p:nvPr/>
        </p:nvSpPr>
        <p:spPr>
          <a:xfrm>
            <a:off x="2017834" y="1320928"/>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could be improved?</a:t>
            </a:r>
          </a:p>
        </p:txBody>
      </p:sp>
      <p:sp>
        <p:nvSpPr>
          <p:cNvPr id="15" name="Rectangle 14">
            <a:extLst>
              <a:ext uri="{FF2B5EF4-FFF2-40B4-BE49-F238E27FC236}">
                <a16:creationId xmlns:a16="http://schemas.microsoft.com/office/drawing/2014/main" id="{5DC5500B-12EA-42A3-B144-BF278CDAA3A5}"/>
              </a:ext>
            </a:extLst>
          </p:cNvPr>
          <p:cNvSpPr/>
          <p:nvPr/>
        </p:nvSpPr>
        <p:spPr>
          <a:xfrm>
            <a:off x="7400287" y="1341414"/>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Recommendations</a:t>
            </a:r>
          </a:p>
        </p:txBody>
      </p:sp>
    </p:spTree>
    <p:extLst>
      <p:ext uri="{BB962C8B-B14F-4D97-AF65-F5344CB8AC3E}">
        <p14:creationId xmlns:p14="http://schemas.microsoft.com/office/powerpoint/2010/main" val="42011436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B3DEE1-74CB-4341-921D-CD6E1496B1C6}"/>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9BC4FF-C762-43E7-BBDB-71D343B4225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Medication Arrives On-Time and Free of Charge</a:t>
            </a:r>
          </a:p>
          <a:p>
            <a:pPr marL="285750" indent="-285750">
              <a:buFont typeface="Wingdings" panose="05000000000000000000" pitchFamily="2" charset="2"/>
              <a:buChar char="ü"/>
            </a:pPr>
            <a:r>
              <a:rPr lang="en-US" b="1" dirty="0">
                <a:solidFill>
                  <a:schemeClr val="tx1"/>
                </a:solidFill>
                <a:latin typeface="+mj-lt"/>
              </a:rPr>
              <a:t>Child Rehabilitation Center is Paying School Fees</a:t>
            </a:r>
          </a:p>
          <a:p>
            <a:pPr marL="285750" indent="-285750">
              <a:buFont typeface="Wingdings" panose="05000000000000000000" pitchFamily="2" charset="2"/>
              <a:buChar char="ü"/>
            </a:pPr>
            <a:r>
              <a:rPr lang="en-US" b="1" dirty="0">
                <a:solidFill>
                  <a:schemeClr val="tx1"/>
                </a:solidFill>
                <a:latin typeface="+mj-lt"/>
              </a:rPr>
              <a:t>Transport is Being Provided</a:t>
            </a:r>
          </a:p>
          <a:p>
            <a:pPr marL="285750" indent="-285750">
              <a:buFont typeface="Wingdings" panose="05000000000000000000" pitchFamily="2" charset="2"/>
              <a:buChar char="ü"/>
            </a:pPr>
            <a:r>
              <a:rPr lang="en-US" b="1" dirty="0">
                <a:solidFill>
                  <a:schemeClr val="tx1"/>
                </a:solidFill>
                <a:latin typeface="+mj-lt"/>
              </a:rPr>
              <a:t>Child Rehabilitation Center Provides Hope, Positivity and Motivation for Children</a:t>
            </a:r>
          </a:p>
          <a:p>
            <a:pPr marL="285750" indent="-285750">
              <a:buFont typeface="Wingdings" panose="05000000000000000000" pitchFamily="2" charset="2"/>
              <a:buChar char="ü"/>
            </a:pPr>
            <a:r>
              <a:rPr lang="en-US" b="1" dirty="0">
                <a:solidFill>
                  <a:schemeClr val="tx1"/>
                </a:solidFill>
                <a:latin typeface="+mj-lt"/>
              </a:rPr>
              <a:t>Children Enjoy the Development Opportunities in the Peer Education Program</a:t>
            </a:r>
          </a:p>
          <a:p>
            <a:pPr marL="285750" indent="-285750">
              <a:buFont typeface="Wingdings" panose="05000000000000000000" pitchFamily="2" charset="2"/>
              <a:buChar char="ü"/>
            </a:pPr>
            <a:r>
              <a:rPr lang="en-US" b="1" dirty="0">
                <a:solidFill>
                  <a:schemeClr val="tx1"/>
                </a:solidFill>
                <a:latin typeface="+mj-lt"/>
              </a:rPr>
              <a:t>Young Positives Club is Universally Appreciated</a:t>
            </a:r>
          </a:p>
          <a:p>
            <a:pPr marL="285750" indent="-285750">
              <a:buFont typeface="Wingdings" panose="05000000000000000000" pitchFamily="2" charset="2"/>
              <a:buChar char="ü"/>
            </a:pPr>
            <a:r>
              <a:rPr lang="en-US" b="1" dirty="0">
                <a:solidFill>
                  <a:schemeClr val="tx1"/>
                </a:solidFill>
                <a:latin typeface="+mj-lt"/>
              </a:rPr>
              <a:t>Children Enjoy Life Skills Taught</a:t>
            </a:r>
          </a:p>
          <a:p>
            <a:pPr marL="285750" indent="-285750">
              <a:buFont typeface="Wingdings" panose="05000000000000000000" pitchFamily="2" charset="2"/>
              <a:buChar char="ü"/>
            </a:pPr>
            <a:r>
              <a:rPr lang="en-US" b="1" dirty="0">
                <a:solidFill>
                  <a:schemeClr val="tx1"/>
                </a:solidFill>
                <a:latin typeface="+mj-lt"/>
              </a:rPr>
              <a:t>Children Feel Psychologically Supported</a:t>
            </a:r>
          </a:p>
        </p:txBody>
      </p:sp>
      <p:sp>
        <p:nvSpPr>
          <p:cNvPr id="28" name="Rectangle 27">
            <a:extLst>
              <a:ext uri="{FF2B5EF4-FFF2-40B4-BE49-F238E27FC236}">
                <a16:creationId xmlns:a16="http://schemas.microsoft.com/office/drawing/2014/main" id="{F54E88DE-4B35-43A5-AFC9-B23DECE7BD2D}"/>
              </a:ext>
            </a:extLst>
          </p:cNvPr>
          <p:cNvSpPr/>
          <p:nvPr/>
        </p:nvSpPr>
        <p:spPr>
          <a:xfrm>
            <a:off x="1024622" y="2501008"/>
            <a:ext cx="5029200" cy="250031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DE5C44-0ECB-4D02-9C2B-867524BE11B9}"/>
              </a:ext>
            </a:extLst>
          </p:cNvPr>
          <p:cNvSpPr/>
          <p:nvPr/>
        </p:nvSpPr>
        <p:spPr>
          <a:xfrm>
            <a:off x="1242022" y="2934428"/>
            <a:ext cx="4576813" cy="182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b="1" dirty="0">
                <a:solidFill>
                  <a:schemeClr val="tx1"/>
                </a:solidFill>
                <a:latin typeface="+mj-lt"/>
              </a:rPr>
              <a:t>Individual Interviews: 2</a:t>
            </a:r>
          </a:p>
          <a:p>
            <a:pPr marL="285750" lvl="0" indent="-285750">
              <a:buFont typeface="Arial" panose="020B0604020202020204" pitchFamily="34" charset="0"/>
              <a:buChar char="•"/>
            </a:pPr>
            <a:r>
              <a:rPr lang="en-US" b="1" dirty="0">
                <a:solidFill>
                  <a:schemeClr val="tx1"/>
                </a:solidFill>
                <a:latin typeface="+mj-lt"/>
              </a:rPr>
              <a:t>Focus Group Size: 8</a:t>
            </a:r>
          </a:p>
          <a:p>
            <a:pPr marL="285750" lvl="0" indent="-285750">
              <a:buFont typeface="Arial" panose="020B0604020202020204" pitchFamily="34" charset="0"/>
              <a:buChar char="•"/>
            </a:pPr>
            <a:r>
              <a:rPr lang="en-US" b="1" dirty="0">
                <a:solidFill>
                  <a:schemeClr val="tx1"/>
                </a:solidFill>
                <a:latin typeface="+mj-lt"/>
              </a:rPr>
              <a:t>Length of Time Coming to Visit St. Francis (years): 9</a:t>
            </a:r>
          </a:p>
          <a:p>
            <a:pPr marL="285750" lvl="0" indent="-285750">
              <a:buFont typeface="Arial" panose="020B0604020202020204" pitchFamily="34" charset="0"/>
              <a:buChar char="•"/>
            </a:pPr>
            <a:r>
              <a:rPr lang="en-US" b="1" dirty="0">
                <a:solidFill>
                  <a:schemeClr val="tx1"/>
                </a:solidFill>
                <a:latin typeface="+mj-lt"/>
              </a:rPr>
              <a:t>How Often Demographic Comes to St. Francis: Every week</a:t>
            </a:r>
          </a:p>
        </p:txBody>
      </p:sp>
      <p:sp>
        <p:nvSpPr>
          <p:cNvPr id="13" name="Rectangle 12">
            <a:extLst>
              <a:ext uri="{FF2B5EF4-FFF2-40B4-BE49-F238E27FC236}">
                <a16:creationId xmlns:a16="http://schemas.microsoft.com/office/drawing/2014/main" id="{704DDE63-57DA-4FC3-8887-7A3B7152CAE0}"/>
              </a:ext>
            </a:extLst>
          </p:cNvPr>
          <p:cNvSpPr/>
          <p:nvPr/>
        </p:nvSpPr>
        <p:spPr>
          <a:xfrm>
            <a:off x="7394711" y="13414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is going well?</a:t>
            </a:r>
          </a:p>
        </p:txBody>
      </p:sp>
      <p:sp>
        <p:nvSpPr>
          <p:cNvPr id="14" name="Rectangle 13">
            <a:extLst>
              <a:ext uri="{FF2B5EF4-FFF2-40B4-BE49-F238E27FC236}">
                <a16:creationId xmlns:a16="http://schemas.microsoft.com/office/drawing/2014/main" id="{5E0E0DB0-1798-484D-9A65-458BD15696D8}"/>
              </a:ext>
            </a:extLst>
          </p:cNvPr>
          <p:cNvSpPr/>
          <p:nvPr/>
        </p:nvSpPr>
        <p:spPr>
          <a:xfrm>
            <a:off x="2064437" y="22335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Demographic Interviewed</a:t>
            </a:r>
          </a:p>
        </p:txBody>
      </p:sp>
      <p:sp>
        <p:nvSpPr>
          <p:cNvPr id="12" name="Title 1">
            <a:extLst>
              <a:ext uri="{FF2B5EF4-FFF2-40B4-BE49-F238E27FC236}">
                <a16:creationId xmlns:a16="http://schemas.microsoft.com/office/drawing/2014/main" id="{5B31A9CF-249E-4E4B-934A-7A83267A4A04}"/>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Child Rehabilitation Center Findings</a:t>
            </a:r>
          </a:p>
        </p:txBody>
      </p:sp>
    </p:spTree>
    <p:extLst>
      <p:ext uri="{BB962C8B-B14F-4D97-AF65-F5344CB8AC3E}">
        <p14:creationId xmlns:p14="http://schemas.microsoft.com/office/powerpoint/2010/main" val="245027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6103-E4A5-41CE-83AE-025C96D8EE35}"/>
              </a:ext>
            </a:extLst>
          </p:cNvPr>
          <p:cNvSpPr/>
          <p:nvPr/>
        </p:nvSpPr>
        <p:spPr>
          <a:xfrm>
            <a:off x="1025382" y="1581034"/>
            <a:ext cx="5029200" cy="452692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085E09-D313-4411-AC28-5C74F5B12E75}"/>
              </a:ext>
            </a:extLst>
          </p:cNvPr>
          <p:cNvSpPr/>
          <p:nvPr/>
        </p:nvSpPr>
        <p:spPr>
          <a:xfrm>
            <a:off x="1261289" y="1988244"/>
            <a:ext cx="4576813" cy="396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Calibri Light" panose="020F0302020204030204" pitchFamily="34" charset="0"/>
              <a:buChar char="×"/>
            </a:pPr>
            <a:r>
              <a:rPr lang="en-US" b="1" dirty="0">
                <a:solidFill>
                  <a:schemeClr val="tx1"/>
                </a:solidFill>
                <a:latin typeface="+mj-lt"/>
              </a:rPr>
              <a:t>Fear of Retaliation when Providing Feedback</a:t>
            </a:r>
          </a:p>
          <a:p>
            <a:pPr marL="285750" indent="-285750">
              <a:buFont typeface="Calibri Light" panose="020F0302020204030204" pitchFamily="34" charset="0"/>
              <a:buChar char="×"/>
            </a:pPr>
            <a:r>
              <a:rPr lang="en-US" b="1" dirty="0">
                <a:solidFill>
                  <a:schemeClr val="tx1"/>
                </a:solidFill>
                <a:latin typeface="+mj-lt"/>
              </a:rPr>
              <a:t>Public Stigma Prevents Child Adherence</a:t>
            </a:r>
          </a:p>
          <a:p>
            <a:pPr marL="285750" indent="-285750">
              <a:buFont typeface="Calibri Light" panose="020F0302020204030204" pitchFamily="34" charset="0"/>
              <a:buChar char="×"/>
            </a:pPr>
            <a:r>
              <a:rPr lang="en-US" b="1" dirty="0">
                <a:solidFill>
                  <a:schemeClr val="tx1"/>
                </a:solidFill>
                <a:latin typeface="+mj-lt"/>
              </a:rPr>
              <a:t>Desire to Attend Friends’ Burial or Memorial Services</a:t>
            </a:r>
          </a:p>
          <a:p>
            <a:pPr marL="285750" indent="-285750">
              <a:buFont typeface="Calibri Light" panose="020F0302020204030204" pitchFamily="34" charset="0"/>
              <a:buChar char="×"/>
            </a:pPr>
            <a:r>
              <a:rPr lang="en-US" b="1">
                <a:solidFill>
                  <a:schemeClr val="tx1"/>
                </a:solidFill>
                <a:latin typeface="+mj-lt"/>
              </a:rPr>
              <a:t>Follow-Ups </a:t>
            </a:r>
            <a:r>
              <a:rPr lang="en-US" b="1" dirty="0">
                <a:solidFill>
                  <a:schemeClr val="tx1"/>
                </a:solidFill>
                <a:latin typeface="+mj-lt"/>
              </a:rPr>
              <a:t>on Reintegrated Children are Infrequent</a:t>
            </a:r>
          </a:p>
          <a:p>
            <a:pPr marL="285750" indent="-285750">
              <a:buFont typeface="Calibri Light" panose="020F0302020204030204" pitchFamily="34" charset="0"/>
              <a:buChar char="×"/>
            </a:pPr>
            <a:r>
              <a:rPr lang="en-US" b="1" dirty="0">
                <a:solidFill>
                  <a:schemeClr val="tx1"/>
                </a:solidFill>
                <a:latin typeface="+mj-lt"/>
              </a:rPr>
              <a:t>Lack of Engagement with Other Young Positives Programs</a:t>
            </a:r>
          </a:p>
          <a:p>
            <a:pPr marL="285750" indent="-285750">
              <a:buFont typeface="Calibri Light" panose="020F0302020204030204" pitchFamily="34" charset="0"/>
              <a:buChar char="×"/>
            </a:pPr>
            <a:r>
              <a:rPr lang="en-US" b="1" dirty="0">
                <a:solidFill>
                  <a:schemeClr val="tx1"/>
                </a:solidFill>
                <a:latin typeface="+mj-lt"/>
              </a:rPr>
              <a:t>Lack of Diversity of Toys and Recreation</a:t>
            </a:r>
          </a:p>
          <a:p>
            <a:pPr marL="285750" indent="-285750">
              <a:buFont typeface="Calibri Light" panose="020F0302020204030204" pitchFamily="34" charset="0"/>
              <a:buChar char="×"/>
            </a:pPr>
            <a:r>
              <a:rPr lang="en-US" b="1" dirty="0">
                <a:solidFill>
                  <a:schemeClr val="tx1"/>
                </a:solidFill>
                <a:latin typeface="+mj-lt"/>
              </a:rPr>
              <a:t>Desire to Share MDD with St. Francis and Community</a:t>
            </a:r>
          </a:p>
          <a:p>
            <a:pPr marL="285750" indent="-285750">
              <a:buFont typeface="Calibri Light" panose="020F0302020204030204" pitchFamily="34" charset="0"/>
              <a:buChar char="×"/>
            </a:pPr>
            <a:r>
              <a:rPr lang="en-US" b="1" dirty="0">
                <a:solidFill>
                  <a:schemeClr val="tx1"/>
                </a:solidFill>
                <a:latin typeface="+mj-lt"/>
              </a:rPr>
              <a:t>Desire for Loans to Launch Business Ideas</a:t>
            </a:r>
          </a:p>
          <a:p>
            <a:pPr marL="285750" indent="-285750">
              <a:buFont typeface="Calibri Light" panose="020F0302020204030204" pitchFamily="34" charset="0"/>
              <a:buChar char="×"/>
            </a:pPr>
            <a:r>
              <a:rPr lang="en-US" b="1" dirty="0">
                <a:solidFill>
                  <a:schemeClr val="tx1"/>
                </a:solidFill>
                <a:latin typeface="+mj-lt"/>
              </a:rPr>
              <a:t>Desire to Attend Y Plus 3-day Summit</a:t>
            </a:r>
          </a:p>
          <a:p>
            <a:pPr marL="285750" indent="-285750">
              <a:buFont typeface="Calibri Light" panose="020F0302020204030204" pitchFamily="34" charset="0"/>
              <a:buChar char="×"/>
            </a:pPr>
            <a:r>
              <a:rPr lang="en-US" b="1" dirty="0">
                <a:solidFill>
                  <a:schemeClr val="tx1"/>
                </a:solidFill>
                <a:latin typeface="+mj-lt"/>
              </a:rPr>
              <a:t>Lack of Holistic Health Education</a:t>
            </a:r>
          </a:p>
          <a:p>
            <a:pPr marL="285750" indent="-285750">
              <a:buFont typeface="Calibri Light" panose="020F0302020204030204" pitchFamily="34" charset="0"/>
              <a:buChar char="×"/>
            </a:pPr>
            <a:endParaRPr lang="en-US" b="1" dirty="0">
              <a:solidFill>
                <a:schemeClr val="tx1"/>
              </a:solidFill>
              <a:latin typeface="+mj-lt"/>
            </a:endParaRPr>
          </a:p>
        </p:txBody>
      </p:sp>
      <p:sp>
        <p:nvSpPr>
          <p:cNvPr id="11" name="Rectangle 10">
            <a:extLst>
              <a:ext uri="{FF2B5EF4-FFF2-40B4-BE49-F238E27FC236}">
                <a16:creationId xmlns:a16="http://schemas.microsoft.com/office/drawing/2014/main" id="{12D40D84-A466-47EE-AA4F-1D8F7ABBFA75}"/>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8322B8-0E7F-49EC-9FEC-E18074C3AA6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Anonymous Suggestion Box / Voicemail</a:t>
            </a:r>
          </a:p>
          <a:p>
            <a:pPr marL="285750" indent="-285750">
              <a:buFont typeface="Wingdings" panose="05000000000000000000" pitchFamily="2" charset="2"/>
              <a:buChar char="ü"/>
            </a:pPr>
            <a:r>
              <a:rPr lang="en-US" b="1" dirty="0">
                <a:solidFill>
                  <a:schemeClr val="tx1"/>
                </a:solidFill>
                <a:latin typeface="+mj-lt"/>
              </a:rPr>
              <a:t>St. Francis Memorial Service</a:t>
            </a:r>
          </a:p>
          <a:p>
            <a:pPr marL="285750" indent="-285750">
              <a:buFont typeface="Wingdings" panose="05000000000000000000" pitchFamily="2" charset="2"/>
              <a:buChar char="ü"/>
            </a:pPr>
            <a:r>
              <a:rPr lang="en-US" b="1" dirty="0">
                <a:solidFill>
                  <a:schemeClr val="tx1"/>
                </a:solidFill>
                <a:latin typeface="+mj-lt"/>
              </a:rPr>
              <a:t>Monthly Follow-Ups Paired with Adherence Education for Reintegrated Children</a:t>
            </a:r>
          </a:p>
          <a:p>
            <a:pPr marL="285750" indent="-285750">
              <a:buFont typeface="Wingdings" panose="05000000000000000000" pitchFamily="2" charset="2"/>
              <a:buChar char="ü"/>
            </a:pPr>
            <a:r>
              <a:rPr lang="en-US" b="1" dirty="0">
                <a:solidFill>
                  <a:schemeClr val="tx1"/>
                </a:solidFill>
                <a:latin typeface="+mj-lt"/>
              </a:rPr>
              <a:t>Increased Interaction / Gatherings after Sporting Events with Regional Young Positives</a:t>
            </a:r>
          </a:p>
          <a:p>
            <a:pPr marL="285750" indent="-285750">
              <a:buFont typeface="Wingdings" panose="05000000000000000000" pitchFamily="2" charset="2"/>
              <a:buChar char="ü"/>
            </a:pPr>
            <a:r>
              <a:rPr lang="en-US" b="1" dirty="0">
                <a:solidFill>
                  <a:schemeClr val="tx1"/>
                </a:solidFill>
                <a:latin typeface="+mj-lt"/>
              </a:rPr>
              <a:t>Planned Performances of MDD for St. Francis and Neighboring Community to Advertise St. Francis</a:t>
            </a:r>
          </a:p>
          <a:p>
            <a:pPr marL="285750" indent="-285750">
              <a:buFont typeface="Wingdings" panose="05000000000000000000" pitchFamily="2" charset="2"/>
              <a:buChar char="ü"/>
            </a:pPr>
            <a:r>
              <a:rPr lang="en-US" b="1" dirty="0">
                <a:solidFill>
                  <a:schemeClr val="tx1"/>
                </a:solidFill>
                <a:latin typeface="+mj-lt"/>
              </a:rPr>
              <a:t>Increased Workshops on Finance and Entrepreneurship</a:t>
            </a:r>
          </a:p>
          <a:p>
            <a:pPr marL="285750" indent="-285750">
              <a:buFont typeface="Wingdings" panose="05000000000000000000" pitchFamily="2" charset="2"/>
              <a:buChar char="ü"/>
            </a:pPr>
            <a:r>
              <a:rPr lang="en-US" b="1" dirty="0">
                <a:solidFill>
                  <a:schemeClr val="tx1"/>
                </a:solidFill>
                <a:latin typeface="+mj-lt"/>
              </a:rPr>
              <a:t>Planned Local Business Visit</a:t>
            </a:r>
          </a:p>
          <a:p>
            <a:pPr marL="285750" indent="-285750">
              <a:buFont typeface="Wingdings" panose="05000000000000000000" pitchFamily="2" charset="2"/>
              <a:buChar char="ü"/>
            </a:pPr>
            <a:r>
              <a:rPr lang="en-US" b="1" dirty="0">
                <a:solidFill>
                  <a:schemeClr val="tx1"/>
                </a:solidFill>
                <a:latin typeface="+mj-lt"/>
              </a:rPr>
              <a:t>Skype Interaction with Other Young Positives</a:t>
            </a:r>
          </a:p>
        </p:txBody>
      </p:sp>
      <p:sp>
        <p:nvSpPr>
          <p:cNvPr id="14" name="Rectangle 13">
            <a:extLst>
              <a:ext uri="{FF2B5EF4-FFF2-40B4-BE49-F238E27FC236}">
                <a16:creationId xmlns:a16="http://schemas.microsoft.com/office/drawing/2014/main" id="{F9ACC7DE-BA94-4AE6-A4B0-F33CFF3080A0}"/>
              </a:ext>
            </a:extLst>
          </p:cNvPr>
          <p:cNvSpPr/>
          <p:nvPr/>
        </p:nvSpPr>
        <p:spPr>
          <a:xfrm>
            <a:off x="2017834" y="1320928"/>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could be improved?</a:t>
            </a:r>
          </a:p>
        </p:txBody>
      </p:sp>
      <p:sp>
        <p:nvSpPr>
          <p:cNvPr id="15" name="Rectangle 14">
            <a:extLst>
              <a:ext uri="{FF2B5EF4-FFF2-40B4-BE49-F238E27FC236}">
                <a16:creationId xmlns:a16="http://schemas.microsoft.com/office/drawing/2014/main" id="{2EA80537-086D-4FF0-B0DF-FA404A9917F8}"/>
              </a:ext>
            </a:extLst>
          </p:cNvPr>
          <p:cNvSpPr/>
          <p:nvPr/>
        </p:nvSpPr>
        <p:spPr>
          <a:xfrm>
            <a:off x="7400287" y="1341414"/>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Recommendations</a:t>
            </a:r>
          </a:p>
        </p:txBody>
      </p:sp>
      <p:sp>
        <p:nvSpPr>
          <p:cNvPr id="16" name="Title 1">
            <a:extLst>
              <a:ext uri="{FF2B5EF4-FFF2-40B4-BE49-F238E27FC236}">
                <a16:creationId xmlns:a16="http://schemas.microsoft.com/office/drawing/2014/main" id="{B64877F1-28E8-408A-A77F-A23BF7D93A60}"/>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Child Rehabilitation Center Findings</a:t>
            </a:r>
          </a:p>
        </p:txBody>
      </p:sp>
    </p:spTree>
    <p:extLst>
      <p:ext uri="{BB962C8B-B14F-4D97-AF65-F5344CB8AC3E}">
        <p14:creationId xmlns:p14="http://schemas.microsoft.com/office/powerpoint/2010/main" val="685236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3395-6D5E-4A58-8376-B18EF3F92A29}"/>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Child Rehabilitation Center Testimonials</a:t>
            </a:r>
          </a:p>
        </p:txBody>
      </p:sp>
      <p:sp>
        <p:nvSpPr>
          <p:cNvPr id="5" name="Rectangle 4">
            <a:extLst>
              <a:ext uri="{FF2B5EF4-FFF2-40B4-BE49-F238E27FC236}">
                <a16:creationId xmlns:a16="http://schemas.microsoft.com/office/drawing/2014/main" id="{C75F9F85-A948-42C7-A642-3F3B19A8CF21}"/>
              </a:ext>
            </a:extLst>
          </p:cNvPr>
          <p:cNvSpPr/>
          <p:nvPr/>
        </p:nvSpPr>
        <p:spPr>
          <a:xfrm>
            <a:off x="5679753" y="4049586"/>
            <a:ext cx="2251463" cy="929806"/>
          </a:xfrm>
          <a:prstGeom prst="rect">
            <a:avLst/>
          </a:prstGeom>
          <a:solidFill>
            <a:schemeClr val="bg1">
              <a:lumMod val="95000"/>
            </a:schemeClr>
          </a:solidFill>
          <a:ln w="38100">
            <a:solidFill>
              <a:schemeClr val="tx1">
                <a:lumMod val="50000"/>
                <a:lumOff val="50000"/>
              </a:schemeClr>
            </a:solidFill>
          </a:ln>
        </p:spPr>
        <p:txBody>
          <a:bodyPr wrap="square" anchor="b">
            <a:spAutoFit/>
          </a:bodyPr>
          <a:lstStyle/>
          <a:p>
            <a:pPr>
              <a:lnSpc>
                <a:spcPct val="107000"/>
              </a:lnSpc>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a:t>
            </a:r>
            <a:r>
              <a:rPr lang="en-US" sz="2000" b="1" dirty="0">
                <a:latin typeface="Segoe UI" panose="020B0502040204020203" pitchFamily="34" charset="0"/>
                <a:cs typeface="Segoe UI" panose="020B0502040204020203" pitchFamily="34" charset="0"/>
              </a:rPr>
              <a:t>I owe my life to St. Francis.”</a:t>
            </a:r>
            <a:endParaRPr lang="en-US" b="1" dirty="0">
              <a:latin typeface="Segoe UI" panose="020B0502040204020203" pitchFamily="34" charset="0"/>
              <a:cs typeface="Segoe UI" panose="020B0502040204020203" pitchFamily="34" charset="0"/>
            </a:endParaRPr>
          </a:p>
          <a:p>
            <a:pPr>
              <a:lnSpc>
                <a:spcPct val="107000"/>
              </a:lnSpc>
              <a:spcAft>
                <a:spcPts val="800"/>
              </a:spcAft>
            </a:pPr>
            <a:endParaRPr lang="en-US" sz="5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B8D74D9A-FB94-4CF1-B836-E0383E900ADA}"/>
              </a:ext>
            </a:extLst>
          </p:cNvPr>
          <p:cNvSpPr/>
          <p:nvPr/>
        </p:nvSpPr>
        <p:spPr>
          <a:xfrm>
            <a:off x="1470574" y="4039845"/>
            <a:ext cx="4117472" cy="1714700"/>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marR="0" lvl="0">
              <a:lnSpc>
                <a:spcPct val="107000"/>
              </a:lnSpc>
              <a:spcBef>
                <a:spcPts val="0"/>
              </a:spcBef>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“I’m very proud of the Child Rehabilitation Center and St. Francis; they taught me that I am important. They taught me I want to be something bigger.”</a:t>
            </a:r>
          </a:p>
        </p:txBody>
      </p:sp>
      <p:sp>
        <p:nvSpPr>
          <p:cNvPr id="7" name="Rectangle 6">
            <a:extLst>
              <a:ext uri="{FF2B5EF4-FFF2-40B4-BE49-F238E27FC236}">
                <a16:creationId xmlns:a16="http://schemas.microsoft.com/office/drawing/2014/main" id="{6F9B6A28-DC83-4B8B-B610-626BE8FC559C}"/>
              </a:ext>
            </a:extLst>
          </p:cNvPr>
          <p:cNvSpPr/>
          <p:nvPr/>
        </p:nvSpPr>
        <p:spPr>
          <a:xfrm>
            <a:off x="5674091" y="5043677"/>
            <a:ext cx="5478283"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marR="0" lvl="0">
              <a:lnSpc>
                <a:spcPct val="107000"/>
              </a:lnSpc>
              <a:spcBef>
                <a:spcPts val="0"/>
              </a:spcBef>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“St. Francis has shown me how children’s lives can be saved.”</a:t>
            </a:r>
          </a:p>
        </p:txBody>
      </p:sp>
      <p:sp>
        <p:nvSpPr>
          <p:cNvPr id="8" name="Rectangle 7">
            <a:extLst>
              <a:ext uri="{FF2B5EF4-FFF2-40B4-BE49-F238E27FC236}">
                <a16:creationId xmlns:a16="http://schemas.microsoft.com/office/drawing/2014/main" id="{6907E9E8-9A4A-4018-AA6F-AE10875900DD}"/>
              </a:ext>
            </a:extLst>
          </p:cNvPr>
          <p:cNvSpPr/>
          <p:nvPr/>
        </p:nvSpPr>
        <p:spPr>
          <a:xfrm>
            <a:off x="5505644" y="2441031"/>
            <a:ext cx="2083876"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a:lnSpc>
                <a:spcPct val="107000"/>
              </a:lnSpc>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“St. Francis is our mother.”</a:t>
            </a:r>
            <a:r>
              <a:rPr lang="en-US" sz="2000" b="1" dirty="0">
                <a:latin typeface="Segoe UI" panose="020B0502040204020203" pitchFamily="34" charset="0"/>
                <a:cs typeface="Segoe UI" panose="020B0502040204020203" pitchFamily="34" charset="0"/>
              </a:rPr>
              <a:t> </a:t>
            </a:r>
            <a:endParaRPr lang="en-US" sz="2000" b="1" dirty="0">
              <a:latin typeface="Segoe UI" panose="020B0502040204020203" pitchFamily="34" charset="0"/>
              <a:ea typeface="Calibri" panose="020F0502020204030204" pitchFamily="34" charset="0"/>
              <a:cs typeface="Segoe UI" panose="020B0502040204020203" pitchFamily="34" charset="0"/>
            </a:endParaRPr>
          </a:p>
        </p:txBody>
      </p:sp>
      <p:sp>
        <p:nvSpPr>
          <p:cNvPr id="9" name="Rectangle 8">
            <a:extLst>
              <a:ext uri="{FF2B5EF4-FFF2-40B4-BE49-F238E27FC236}">
                <a16:creationId xmlns:a16="http://schemas.microsoft.com/office/drawing/2014/main" id="{9680117D-F8BC-487F-9953-C3FEBD8A7B17}"/>
              </a:ext>
            </a:extLst>
          </p:cNvPr>
          <p:cNvSpPr/>
          <p:nvPr/>
        </p:nvSpPr>
        <p:spPr>
          <a:xfrm>
            <a:off x="8022924" y="3254278"/>
            <a:ext cx="3124635" cy="1714700"/>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a:lnSpc>
                <a:spcPct val="107000"/>
              </a:lnSpc>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“They have given me education, from nursery all the way until now, and I cannot thank them enough.”</a:t>
            </a:r>
          </a:p>
        </p:txBody>
      </p:sp>
      <p:sp>
        <p:nvSpPr>
          <p:cNvPr id="10" name="Rectangle 9">
            <a:extLst>
              <a:ext uri="{FF2B5EF4-FFF2-40B4-BE49-F238E27FC236}">
                <a16:creationId xmlns:a16="http://schemas.microsoft.com/office/drawing/2014/main" id="{11FA5BB1-4505-4284-869F-3343451A4B01}"/>
              </a:ext>
            </a:extLst>
          </p:cNvPr>
          <p:cNvSpPr/>
          <p:nvPr/>
        </p:nvSpPr>
        <p:spPr>
          <a:xfrm>
            <a:off x="5505644" y="1631522"/>
            <a:ext cx="5635601"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a:lnSpc>
                <a:spcPct val="107000"/>
              </a:lnSpc>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“St. Francis raised my self-esteem, my confidence, and made me into who I am.”</a:t>
            </a:r>
          </a:p>
        </p:txBody>
      </p:sp>
      <p:sp>
        <p:nvSpPr>
          <p:cNvPr id="11" name="Rectangle 10">
            <a:extLst>
              <a:ext uri="{FF2B5EF4-FFF2-40B4-BE49-F238E27FC236}">
                <a16:creationId xmlns:a16="http://schemas.microsoft.com/office/drawing/2014/main" id="{E7BC2BEA-7BD3-41C5-B1A7-BBAE902E8D3D}"/>
              </a:ext>
            </a:extLst>
          </p:cNvPr>
          <p:cNvSpPr/>
          <p:nvPr/>
        </p:nvSpPr>
        <p:spPr>
          <a:xfrm>
            <a:off x="1475968" y="3249151"/>
            <a:ext cx="6455248"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a:lnSpc>
                <a:spcPct val="107000"/>
              </a:lnSpc>
              <a:spcAft>
                <a:spcPts val="800"/>
              </a:spcAft>
            </a:pPr>
            <a:r>
              <a:rPr lang="en-US" sz="2000" b="1" dirty="0">
                <a:latin typeface="Segoe UI" panose="020B0502040204020203" pitchFamily="34" charset="0"/>
                <a:cs typeface="Segoe UI" panose="020B0502040204020203" pitchFamily="34" charset="0"/>
              </a:rPr>
              <a:t>“I hope that one day I can give St. Francis back everything they gave to me.”</a:t>
            </a:r>
          </a:p>
        </p:txBody>
      </p:sp>
      <p:sp>
        <p:nvSpPr>
          <p:cNvPr id="12" name="Rectangle 11">
            <a:extLst>
              <a:ext uri="{FF2B5EF4-FFF2-40B4-BE49-F238E27FC236}">
                <a16:creationId xmlns:a16="http://schemas.microsoft.com/office/drawing/2014/main" id="{CE200376-65CD-4FFE-85C7-1A0F4AFCAF5D}"/>
              </a:ext>
            </a:extLst>
          </p:cNvPr>
          <p:cNvSpPr/>
          <p:nvPr/>
        </p:nvSpPr>
        <p:spPr>
          <a:xfrm>
            <a:off x="7681603" y="2443721"/>
            <a:ext cx="3465956"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a:lnSpc>
                <a:spcPct val="107000"/>
              </a:lnSpc>
              <a:spcAft>
                <a:spcPts val="800"/>
              </a:spcAft>
            </a:pPr>
            <a:r>
              <a:rPr lang="en-US" sz="2000" b="1" dirty="0">
                <a:latin typeface="Segoe UI" panose="020B0502040204020203" pitchFamily="34" charset="0"/>
                <a:cs typeface="Segoe UI" panose="020B0502040204020203" pitchFamily="34" charset="0"/>
              </a:rPr>
              <a:t>“St. Francis gave me a second chance.”</a:t>
            </a:r>
          </a:p>
        </p:txBody>
      </p:sp>
      <p:sp>
        <p:nvSpPr>
          <p:cNvPr id="13" name="Rectangle 12">
            <a:extLst>
              <a:ext uri="{FF2B5EF4-FFF2-40B4-BE49-F238E27FC236}">
                <a16:creationId xmlns:a16="http://schemas.microsoft.com/office/drawing/2014/main" id="{8C4175C1-9ED5-4CBF-9159-A0A8A3065A92}"/>
              </a:ext>
            </a:extLst>
          </p:cNvPr>
          <p:cNvSpPr/>
          <p:nvPr/>
        </p:nvSpPr>
        <p:spPr>
          <a:xfrm>
            <a:off x="1490408" y="1631551"/>
            <a:ext cx="3912878"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a:lnSpc>
                <a:spcPct val="107000"/>
              </a:lnSpc>
              <a:spcAft>
                <a:spcPts val="800"/>
              </a:spcAft>
            </a:pPr>
            <a:r>
              <a:rPr lang="en-US" sz="2000" b="1" dirty="0">
                <a:latin typeface="Segoe UI" panose="020B0502040204020203" pitchFamily="34" charset="0"/>
                <a:cs typeface="Segoe UI" panose="020B0502040204020203" pitchFamily="34" charset="0"/>
              </a:rPr>
              <a:t>“Life is precious, and we have St. Francis to thank for that.”</a:t>
            </a:r>
          </a:p>
        </p:txBody>
      </p:sp>
      <p:sp>
        <p:nvSpPr>
          <p:cNvPr id="14" name="Rectangle 13">
            <a:extLst>
              <a:ext uri="{FF2B5EF4-FFF2-40B4-BE49-F238E27FC236}">
                <a16:creationId xmlns:a16="http://schemas.microsoft.com/office/drawing/2014/main" id="{3BB0F9D8-2847-4A0B-AC42-E088D27F1B82}"/>
              </a:ext>
            </a:extLst>
          </p:cNvPr>
          <p:cNvSpPr/>
          <p:nvPr/>
        </p:nvSpPr>
        <p:spPr>
          <a:xfrm>
            <a:off x="1480131" y="2435003"/>
            <a:ext cx="3933431" cy="726737"/>
          </a:xfrm>
          <a:prstGeom prst="rect">
            <a:avLst/>
          </a:prstGeom>
          <a:solidFill>
            <a:schemeClr val="bg1">
              <a:lumMod val="95000"/>
            </a:schemeClr>
          </a:solidFill>
          <a:ln w="38100">
            <a:solidFill>
              <a:schemeClr val="tx1">
                <a:lumMod val="50000"/>
                <a:lumOff val="50000"/>
              </a:schemeClr>
            </a:solidFill>
          </a:ln>
        </p:spPr>
        <p:txBody>
          <a:bodyPr wrap="square">
            <a:spAutoFit/>
          </a:bodyPr>
          <a:lstStyle/>
          <a:p>
            <a:pPr marR="0" lvl="0">
              <a:lnSpc>
                <a:spcPct val="107000"/>
              </a:lnSpc>
              <a:spcBef>
                <a:spcPts val="0"/>
              </a:spcBef>
              <a:spcAft>
                <a:spcPts val="800"/>
              </a:spcAft>
            </a:pPr>
            <a:r>
              <a:rPr lang="en-US" sz="2000" b="1" dirty="0">
                <a:latin typeface="Segoe UI" panose="020B0502040204020203" pitchFamily="34" charset="0"/>
                <a:ea typeface="Calibri" panose="020F0502020204030204" pitchFamily="34" charset="0"/>
                <a:cs typeface="Segoe UI" panose="020B0502040204020203" pitchFamily="34" charset="0"/>
              </a:rPr>
              <a:t>“St. Francis taught me to fight for a stigma-free world.”</a:t>
            </a:r>
          </a:p>
        </p:txBody>
      </p:sp>
      <p:sp>
        <p:nvSpPr>
          <p:cNvPr id="17" name="Title 1">
            <a:extLst>
              <a:ext uri="{FF2B5EF4-FFF2-40B4-BE49-F238E27FC236}">
                <a16:creationId xmlns:a16="http://schemas.microsoft.com/office/drawing/2014/main" id="{E9B41264-4EE9-411B-8898-82D60E034521}"/>
              </a:ext>
            </a:extLst>
          </p:cNvPr>
          <p:cNvSpPr txBox="1">
            <a:spLocks/>
          </p:cNvSpPr>
          <p:nvPr/>
        </p:nvSpPr>
        <p:spPr>
          <a:xfrm>
            <a:off x="352120" y="-294903"/>
            <a:ext cx="8575311" cy="1761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Bahnschrift Condensed" panose="020B0502040204020203" pitchFamily="34" charset="0"/>
            </a:endParaRPr>
          </a:p>
        </p:txBody>
      </p:sp>
    </p:spTree>
    <p:extLst>
      <p:ext uri="{BB962C8B-B14F-4D97-AF65-F5344CB8AC3E}">
        <p14:creationId xmlns:p14="http://schemas.microsoft.com/office/powerpoint/2010/main" val="26972649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0185763-8EED-430D-8256-F2723D66EBC3}"/>
              </a:ext>
            </a:extLst>
          </p:cNvPr>
          <p:cNvGraphicFramePr>
            <a:graphicFrameLocks noGrp="1"/>
          </p:cNvGraphicFramePr>
          <p:nvPr>
            <p:extLst>
              <p:ext uri="{D42A27DB-BD31-4B8C-83A1-F6EECF244321}">
                <p14:modId xmlns:p14="http://schemas.microsoft.com/office/powerpoint/2010/main" val="3434301462"/>
              </p:ext>
            </p:extLst>
          </p:nvPr>
        </p:nvGraphicFramePr>
        <p:xfrm>
          <a:off x="993002" y="1733496"/>
          <a:ext cx="3302427" cy="3547847"/>
        </p:xfrm>
        <a:graphic>
          <a:graphicData uri="http://schemas.openxmlformats.org/drawingml/2006/table">
            <a:tbl>
              <a:tblPr firstRow="1" bandRow="1">
                <a:tableStyleId>{F5AB1C69-6EDB-4FF4-983F-18BD219EF322}</a:tableStyleId>
              </a:tblPr>
              <a:tblGrid>
                <a:gridCol w="3302427">
                  <a:extLst>
                    <a:ext uri="{9D8B030D-6E8A-4147-A177-3AD203B41FA5}">
                      <a16:colId xmlns:a16="http://schemas.microsoft.com/office/drawing/2014/main" val="1178263100"/>
                    </a:ext>
                  </a:extLst>
                </a:gridCol>
              </a:tblGrid>
              <a:tr h="354977">
                <a:tc>
                  <a:txBody>
                    <a:bodyPr/>
                    <a:lstStyle/>
                    <a:p>
                      <a:pPr marL="0" indent="0" algn="ctr">
                        <a:buFont typeface="Arial" panose="020B0604020202020204" pitchFamily="34" charset="0"/>
                        <a:buNone/>
                      </a:pPr>
                      <a:r>
                        <a:rPr lang="en-US" sz="1800" b="1" dirty="0">
                          <a:latin typeface="Segoe UI" panose="020B0502040204020203" pitchFamily="34" charset="0"/>
                          <a:cs typeface="Segoe UI" panose="020B0502040204020203" pitchFamily="34" charset="0"/>
                        </a:rPr>
                        <a:t>Grants</a:t>
                      </a:r>
                    </a:p>
                  </a:txBody>
                  <a:tcPr marL="121706" marR="121706">
                    <a:solidFill>
                      <a:srgbClr val="595959"/>
                    </a:solidFill>
                  </a:tcPr>
                </a:tc>
                <a:extLst>
                  <a:ext uri="{0D108BD9-81ED-4DB2-BD59-A6C34878D82A}">
                    <a16:rowId xmlns:a16="http://schemas.microsoft.com/office/drawing/2014/main" val="3986546385"/>
                  </a:ext>
                </a:extLst>
              </a:tr>
              <a:tr h="3182087">
                <a:tc>
                  <a:txBody>
                    <a:bodyPr/>
                    <a:lstStyle/>
                    <a:p>
                      <a:pPr marL="0" indent="0">
                        <a:buFont typeface="Arial" panose="020B0604020202020204" pitchFamily="34" charset="0"/>
                        <a:buNone/>
                      </a:pPr>
                      <a:r>
                        <a:rPr lang="en-US" sz="1600" b="1" dirty="0">
                          <a:latin typeface="+mj-lt"/>
                        </a:rPr>
                        <a:t>St. Francis’s Services Encompass Several Areas of Donor Interest and Funding:</a:t>
                      </a:r>
                    </a:p>
                    <a:p>
                      <a:pPr marL="0" indent="0">
                        <a:buFont typeface="Arial" panose="020B0604020202020204" pitchFamily="34" charset="0"/>
                        <a:buNone/>
                      </a:pPr>
                      <a:endParaRPr lang="en-US" sz="1600" b="1" u="none" dirty="0">
                        <a:latin typeface="+mj-lt"/>
                      </a:endParaRPr>
                    </a:p>
                    <a:p>
                      <a:pPr marL="285750" indent="-285750">
                        <a:buFont typeface="Arial" panose="020B0604020202020204" pitchFamily="34" charset="0"/>
                        <a:buChar char="•"/>
                      </a:pPr>
                      <a:r>
                        <a:rPr lang="en-US" sz="1600" b="1" u="none" dirty="0">
                          <a:latin typeface="+mj-lt"/>
                        </a:rPr>
                        <a:t>Women’s Empowerment</a:t>
                      </a:r>
                    </a:p>
                    <a:p>
                      <a:pPr marL="285750" indent="-285750">
                        <a:buFont typeface="Arial" panose="020B0604020202020204" pitchFamily="34" charset="0"/>
                        <a:buChar char="•"/>
                      </a:pPr>
                      <a:r>
                        <a:rPr lang="en-US" sz="1600" b="1" u="none" dirty="0">
                          <a:latin typeface="+mj-lt"/>
                        </a:rPr>
                        <a:t>Elder Support &amp; Advocacy</a:t>
                      </a:r>
                    </a:p>
                    <a:p>
                      <a:pPr marL="285750" indent="-285750">
                        <a:buFont typeface="Arial" panose="020B0604020202020204" pitchFamily="34" charset="0"/>
                        <a:buChar char="•"/>
                      </a:pPr>
                      <a:r>
                        <a:rPr lang="en-US" sz="1600" b="1" u="none" dirty="0">
                          <a:latin typeface="+mj-lt"/>
                        </a:rPr>
                        <a:t>Economic Empowerment</a:t>
                      </a:r>
                    </a:p>
                    <a:p>
                      <a:pPr marL="285750" indent="-285750">
                        <a:buFont typeface="Arial" panose="020B0604020202020204" pitchFamily="34" charset="0"/>
                        <a:buChar char="•"/>
                      </a:pPr>
                      <a:r>
                        <a:rPr lang="en-US" sz="1600" b="1" u="none" dirty="0">
                          <a:latin typeface="+mj-lt"/>
                        </a:rPr>
                        <a:t>Youth Programming</a:t>
                      </a:r>
                    </a:p>
                    <a:p>
                      <a:pPr marL="285750" indent="-285750">
                        <a:buFont typeface="Arial" panose="020B0604020202020204" pitchFamily="34" charset="0"/>
                        <a:buChar char="•"/>
                      </a:pPr>
                      <a:r>
                        <a:rPr lang="en-US" sz="1600" b="1" u="none" dirty="0">
                          <a:latin typeface="+mj-lt"/>
                        </a:rPr>
                        <a:t>Health &amp; HIV/AIDS</a:t>
                      </a:r>
                    </a:p>
                    <a:p>
                      <a:pPr marL="285750" indent="-285750">
                        <a:buFont typeface="Arial" panose="020B0604020202020204" pitchFamily="34" charset="0"/>
                        <a:buChar char="•"/>
                      </a:pPr>
                      <a:r>
                        <a:rPr lang="en-US" sz="1600" b="1" i="0" kern="1200" dirty="0">
                          <a:solidFill>
                            <a:schemeClr val="dk1"/>
                          </a:solidFill>
                          <a:latin typeface="+mj-lt"/>
                          <a:ea typeface="+mn-ea"/>
                          <a:cs typeface="+mn-cs"/>
                        </a:rPr>
                        <a:t>(Resources in Appendix)</a:t>
                      </a:r>
                    </a:p>
                  </a:txBody>
                  <a:tcPr marL="121706" marR="121706">
                    <a:solidFill>
                      <a:schemeClr val="bg1">
                        <a:lumMod val="95000"/>
                      </a:schemeClr>
                    </a:solidFill>
                  </a:tcPr>
                </a:tc>
                <a:extLst>
                  <a:ext uri="{0D108BD9-81ED-4DB2-BD59-A6C34878D82A}">
                    <a16:rowId xmlns:a16="http://schemas.microsoft.com/office/drawing/2014/main" val="4247402435"/>
                  </a:ext>
                </a:extLst>
              </a:tr>
            </a:tbl>
          </a:graphicData>
        </a:graphic>
      </p:graphicFrame>
      <p:graphicFrame>
        <p:nvGraphicFramePr>
          <p:cNvPr id="12" name="Table 11">
            <a:extLst>
              <a:ext uri="{FF2B5EF4-FFF2-40B4-BE49-F238E27FC236}">
                <a16:creationId xmlns:a16="http://schemas.microsoft.com/office/drawing/2014/main" id="{1F6C4D03-68BA-4171-974F-611C8D53C31D}"/>
              </a:ext>
            </a:extLst>
          </p:cNvPr>
          <p:cNvGraphicFramePr>
            <a:graphicFrameLocks noGrp="1"/>
          </p:cNvGraphicFramePr>
          <p:nvPr>
            <p:extLst>
              <p:ext uri="{D42A27DB-BD31-4B8C-83A1-F6EECF244321}">
                <p14:modId xmlns:p14="http://schemas.microsoft.com/office/powerpoint/2010/main" val="2783712923"/>
              </p:ext>
            </p:extLst>
          </p:nvPr>
        </p:nvGraphicFramePr>
        <p:xfrm>
          <a:off x="8097419" y="1727574"/>
          <a:ext cx="3302426" cy="3547846"/>
        </p:xfrm>
        <a:graphic>
          <a:graphicData uri="http://schemas.openxmlformats.org/drawingml/2006/table">
            <a:tbl>
              <a:tblPr firstRow="1" bandRow="1">
                <a:tableStyleId>{F5AB1C69-6EDB-4FF4-983F-18BD219EF322}</a:tableStyleId>
              </a:tblPr>
              <a:tblGrid>
                <a:gridCol w="3302426">
                  <a:extLst>
                    <a:ext uri="{9D8B030D-6E8A-4147-A177-3AD203B41FA5}">
                      <a16:colId xmlns:a16="http://schemas.microsoft.com/office/drawing/2014/main" val="1178263100"/>
                    </a:ext>
                  </a:extLst>
                </a:gridCol>
              </a:tblGrid>
              <a:tr h="368127">
                <a:tc>
                  <a:txBody>
                    <a:bodyPr/>
                    <a:lstStyle/>
                    <a:p>
                      <a:pPr algn="ctr"/>
                      <a:r>
                        <a:rPr lang="en-US" sz="1800" b="1" dirty="0">
                          <a:latin typeface="Segoe UI" panose="020B0502040204020203" pitchFamily="34" charset="0"/>
                          <a:cs typeface="Segoe UI" panose="020B0502040204020203" pitchFamily="34" charset="0"/>
                        </a:rPr>
                        <a:t>Partnerships &amp; Loans</a:t>
                      </a:r>
                    </a:p>
                  </a:txBody>
                  <a:tcPr marL="121706" marR="121706">
                    <a:solidFill>
                      <a:srgbClr val="595959"/>
                    </a:solidFill>
                  </a:tcPr>
                </a:tc>
                <a:extLst>
                  <a:ext uri="{0D108BD9-81ED-4DB2-BD59-A6C34878D82A}">
                    <a16:rowId xmlns:a16="http://schemas.microsoft.com/office/drawing/2014/main" val="3986546385"/>
                  </a:ext>
                </a:extLst>
              </a:tr>
              <a:tr h="3179719">
                <a:tc>
                  <a:txBody>
                    <a:bodyPr/>
                    <a:lstStyle/>
                    <a:p>
                      <a:pPr marL="0" lvl="1" indent="0" algn="l" defTabSz="914400" rtl="0" eaLnBrk="1" fontAlgn="base" latinLnBrk="0" hangingPunct="1">
                        <a:buFont typeface="Arial" panose="020B0604020202020204" pitchFamily="34" charset="0"/>
                        <a:buNone/>
                      </a:pPr>
                      <a:r>
                        <a:rPr lang="en-US" sz="1600" b="1" i="0" u="none" strike="noStrike" kern="1200" dirty="0">
                          <a:solidFill>
                            <a:schemeClr val="dk1"/>
                          </a:solidFill>
                          <a:effectLst/>
                          <a:latin typeface="+mj-lt"/>
                          <a:ea typeface="+mn-ea"/>
                          <a:cs typeface="+mn-cs"/>
                        </a:rPr>
                        <a:t>Fundraising Platforms Solicit Individual Contributions through Donations or Loans:</a:t>
                      </a:r>
                    </a:p>
                    <a:p>
                      <a:pPr marL="0" lvl="1" indent="0" algn="l" defTabSz="914400" rtl="0" eaLnBrk="1" fontAlgn="base" latinLnBrk="0" hangingPunct="1">
                        <a:buFont typeface="Arial" panose="020B0604020202020204" pitchFamily="34" charset="0"/>
                        <a:buNone/>
                      </a:pPr>
                      <a:endParaRPr lang="en-US" sz="1600" b="1" i="0" u="none" strike="noStrike" kern="1200" dirty="0">
                        <a:solidFill>
                          <a:schemeClr val="dk1"/>
                        </a:solidFill>
                        <a:effectLst/>
                        <a:latin typeface="+mj-lt"/>
                        <a:ea typeface="+mn-ea"/>
                        <a:cs typeface="+mn-cs"/>
                      </a:endParaRPr>
                    </a:p>
                    <a:p>
                      <a:pPr marL="0" lvl="1" indent="0" algn="l" defTabSz="914400" rtl="0" eaLnBrk="1" fontAlgn="base" latinLnBrk="0" hangingPunct="1">
                        <a:buFont typeface="Wingdings" panose="05000000000000000000" pitchFamily="2" charset="2"/>
                        <a:buNone/>
                      </a:pPr>
                      <a:r>
                        <a:rPr lang="en-US" sz="1600" b="1" i="0" u="sng" strike="noStrike" kern="1200" dirty="0">
                          <a:solidFill>
                            <a:schemeClr val="dk1"/>
                          </a:solidFill>
                          <a:effectLst/>
                          <a:latin typeface="+mj-lt"/>
                          <a:ea typeface="+mn-ea"/>
                          <a:cs typeface="+mn-cs"/>
                        </a:rPr>
                        <a:t>Fundraising Partners</a:t>
                      </a:r>
                    </a:p>
                    <a:p>
                      <a:pPr marL="285750" lvl="1" indent="-285750" algn="l" defTabSz="914400" rtl="0" eaLnBrk="1" fontAlgn="base" latinLnBrk="0" hangingPunct="1">
                        <a:buFont typeface="Arial" panose="020B0604020202020204" pitchFamily="34" charset="0"/>
                        <a:buChar char="•"/>
                      </a:pPr>
                      <a:r>
                        <a:rPr lang="en-US" sz="1600" b="1" i="0" u="none" strike="noStrike" kern="1200" dirty="0">
                          <a:solidFill>
                            <a:schemeClr val="dk1"/>
                          </a:solidFill>
                          <a:effectLst/>
                          <a:latin typeface="+mj-lt"/>
                          <a:ea typeface="+mn-ea"/>
                          <a:cs typeface="+mn-cs"/>
                        </a:rPr>
                        <a:t>Organization Provides Support through Fundraising Process at No Fee to NGOs.</a:t>
                      </a:r>
                    </a:p>
                    <a:p>
                      <a:pPr marL="0" lvl="1" indent="0" algn="l" defTabSz="914400" rtl="0" eaLnBrk="1" fontAlgn="base" latinLnBrk="0" hangingPunct="1">
                        <a:buFont typeface="Wingdings" panose="05000000000000000000" pitchFamily="2" charset="2"/>
                        <a:buNone/>
                      </a:pPr>
                      <a:r>
                        <a:rPr lang="en-US" sz="1600" b="1" i="0" u="sng" strike="noStrike" kern="1200" dirty="0">
                          <a:solidFill>
                            <a:schemeClr val="dk1"/>
                          </a:solidFill>
                          <a:effectLst/>
                          <a:latin typeface="+mj-lt"/>
                          <a:ea typeface="+mn-ea"/>
                          <a:cs typeface="+mn-cs"/>
                        </a:rPr>
                        <a:t>Crowdfunding Platforms</a:t>
                      </a:r>
                    </a:p>
                    <a:p>
                      <a:pPr marL="285750" lvl="1" indent="-285750" algn="l" defTabSz="914400" rtl="0" eaLnBrk="1" fontAlgn="base" latinLnBrk="0" hangingPunct="1">
                        <a:buFont typeface="Arial" panose="020B0604020202020204" pitchFamily="34" charset="0"/>
                        <a:buChar char="•"/>
                      </a:pPr>
                      <a:r>
                        <a:rPr lang="en-US" sz="1600" b="1" i="0" u="none" strike="noStrike" kern="1200" dirty="0">
                          <a:solidFill>
                            <a:schemeClr val="dk1"/>
                          </a:solidFill>
                          <a:effectLst/>
                          <a:latin typeface="+mj-lt"/>
                          <a:ea typeface="+mn-ea"/>
                          <a:cs typeface="+mn-cs"/>
                        </a:rPr>
                        <a:t>Self-Initiated Campaigns Fundraising for Organization or Projects. Donations or Loan.</a:t>
                      </a:r>
                      <a:endParaRPr lang="en-US" sz="1500" b="1" i="0" u="none" strike="noStrike" kern="1200" dirty="0">
                        <a:solidFill>
                          <a:schemeClr val="dk1"/>
                        </a:solidFill>
                        <a:effectLst/>
                        <a:latin typeface="+mj-lt"/>
                        <a:ea typeface="+mn-ea"/>
                        <a:cs typeface="+mn-cs"/>
                      </a:endParaRPr>
                    </a:p>
                  </a:txBody>
                  <a:tcPr marL="121706" marR="121706">
                    <a:solidFill>
                      <a:schemeClr val="bg1">
                        <a:lumMod val="95000"/>
                      </a:schemeClr>
                    </a:solidFill>
                  </a:tcPr>
                </a:tc>
                <a:extLst>
                  <a:ext uri="{0D108BD9-81ED-4DB2-BD59-A6C34878D82A}">
                    <a16:rowId xmlns:a16="http://schemas.microsoft.com/office/drawing/2014/main" val="4247402435"/>
                  </a:ext>
                </a:extLst>
              </a:tr>
            </a:tbl>
          </a:graphicData>
        </a:graphic>
      </p:graphicFrame>
      <p:graphicFrame>
        <p:nvGraphicFramePr>
          <p:cNvPr id="13" name="Table 12">
            <a:extLst>
              <a:ext uri="{FF2B5EF4-FFF2-40B4-BE49-F238E27FC236}">
                <a16:creationId xmlns:a16="http://schemas.microsoft.com/office/drawing/2014/main" id="{49930AD6-F8E7-4006-8B5F-EDBDEFBD3DE6}"/>
              </a:ext>
            </a:extLst>
          </p:cNvPr>
          <p:cNvGraphicFramePr>
            <a:graphicFrameLocks noGrp="1"/>
          </p:cNvGraphicFramePr>
          <p:nvPr>
            <p:extLst>
              <p:ext uri="{D42A27DB-BD31-4B8C-83A1-F6EECF244321}">
                <p14:modId xmlns:p14="http://schemas.microsoft.com/office/powerpoint/2010/main" val="1054372751"/>
              </p:ext>
            </p:extLst>
          </p:nvPr>
        </p:nvGraphicFramePr>
        <p:xfrm>
          <a:off x="4545211" y="1727574"/>
          <a:ext cx="3302426" cy="3559693"/>
        </p:xfrm>
        <a:graphic>
          <a:graphicData uri="http://schemas.openxmlformats.org/drawingml/2006/table">
            <a:tbl>
              <a:tblPr firstRow="1" bandRow="1">
                <a:tableStyleId>{F5AB1C69-6EDB-4FF4-983F-18BD219EF322}</a:tableStyleId>
              </a:tblPr>
              <a:tblGrid>
                <a:gridCol w="3302426">
                  <a:extLst>
                    <a:ext uri="{9D8B030D-6E8A-4147-A177-3AD203B41FA5}">
                      <a16:colId xmlns:a16="http://schemas.microsoft.com/office/drawing/2014/main" val="1178263100"/>
                    </a:ext>
                  </a:extLst>
                </a:gridCol>
              </a:tblGrid>
              <a:tr h="328059">
                <a:tc>
                  <a:txBody>
                    <a:bodyPr/>
                    <a:lstStyle/>
                    <a:p>
                      <a:pPr algn="ctr"/>
                      <a:r>
                        <a:rPr lang="en-US" sz="1800" b="1" dirty="0">
                          <a:latin typeface="Segoe UI" panose="020B0502040204020203" pitchFamily="34" charset="0"/>
                          <a:cs typeface="Segoe UI" panose="020B0502040204020203" pitchFamily="34" charset="0"/>
                        </a:rPr>
                        <a:t>IGAs</a:t>
                      </a:r>
                    </a:p>
                  </a:txBody>
                  <a:tcPr marL="121706" marR="121706">
                    <a:solidFill>
                      <a:srgbClr val="595959"/>
                    </a:solidFill>
                  </a:tcPr>
                </a:tc>
                <a:extLst>
                  <a:ext uri="{0D108BD9-81ED-4DB2-BD59-A6C34878D82A}">
                    <a16:rowId xmlns:a16="http://schemas.microsoft.com/office/drawing/2014/main" val="3986546385"/>
                  </a:ext>
                </a:extLst>
              </a:tr>
              <a:tr h="3193933">
                <a:tc>
                  <a:txBody>
                    <a:bodyPr/>
                    <a:lstStyle/>
                    <a:p>
                      <a:pPr marL="0" indent="0" rtl="0" fontAlgn="base">
                        <a:buFont typeface="Arial" panose="020B0604020202020204" pitchFamily="34" charset="0"/>
                        <a:buNone/>
                      </a:pPr>
                      <a:r>
                        <a:rPr lang="en-US" sz="1600" b="1" i="0" dirty="0">
                          <a:latin typeface="+mj-lt"/>
                        </a:rPr>
                        <a:t>Expanding IGAs Presents Opportunity to Supplement Operational Budget:</a:t>
                      </a:r>
                    </a:p>
                    <a:p>
                      <a:pPr marL="0" indent="0" rtl="0" fontAlgn="base">
                        <a:buFont typeface="Arial" panose="020B0604020202020204" pitchFamily="34" charset="0"/>
                        <a:buNone/>
                      </a:pPr>
                      <a:endParaRPr lang="en-US" sz="1600" b="1" i="0" dirty="0">
                        <a:latin typeface="+mj-lt"/>
                      </a:endParaRPr>
                    </a:p>
                    <a:p>
                      <a:pPr marL="285750" indent="-285750" rtl="0" fontAlgn="base">
                        <a:buFont typeface="Arial" panose="020B0604020202020204" pitchFamily="34" charset="0"/>
                        <a:buChar char="•"/>
                      </a:pPr>
                      <a:r>
                        <a:rPr lang="en-US" sz="1600" b="1" i="0" dirty="0">
                          <a:latin typeface="+mj-lt"/>
                        </a:rPr>
                        <a:t>Hillcrest AIDS Centre Trust</a:t>
                      </a:r>
                    </a:p>
                    <a:p>
                      <a:pPr marL="285750" indent="-285750" rtl="0" fontAlgn="base">
                        <a:buFont typeface="Arial" panose="020B0604020202020204" pitchFamily="34" charset="0"/>
                        <a:buChar char="•"/>
                      </a:pPr>
                      <a:r>
                        <a:rPr lang="en-US" sz="1600" b="1" i="0" dirty="0">
                          <a:latin typeface="+mj-lt"/>
                        </a:rPr>
                        <a:t>40% of $1MM USD from Internal Revenue and Craft Store IGAs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600" b="1" i="0" u="none" kern="1200" dirty="0">
                          <a:solidFill>
                            <a:schemeClr val="dk1"/>
                          </a:solidFill>
                          <a:latin typeface="+mj-lt"/>
                          <a:ea typeface="+mn-ea"/>
                          <a:cs typeface="+mn-cs"/>
                        </a:rPr>
                        <a:t>Case Study (Appendix)</a:t>
                      </a:r>
                    </a:p>
                    <a:p>
                      <a:pPr marL="285750" indent="-285750" rtl="0" fontAlgn="base">
                        <a:buFont typeface="Arial" panose="020B0604020202020204" pitchFamily="34" charset="0"/>
                        <a:buChar char="•"/>
                      </a:pPr>
                      <a:endParaRPr lang="en-US" sz="1600" b="0" i="0" dirty="0">
                        <a:latin typeface="+mj-lt"/>
                      </a:endParaRPr>
                    </a:p>
                  </a:txBody>
                  <a:tcPr marL="121706" marR="121706">
                    <a:solidFill>
                      <a:schemeClr val="bg1">
                        <a:lumMod val="95000"/>
                      </a:schemeClr>
                    </a:solidFill>
                  </a:tcPr>
                </a:tc>
                <a:extLst>
                  <a:ext uri="{0D108BD9-81ED-4DB2-BD59-A6C34878D82A}">
                    <a16:rowId xmlns:a16="http://schemas.microsoft.com/office/drawing/2014/main" val="4247402435"/>
                  </a:ext>
                </a:extLst>
              </a:tr>
            </a:tbl>
          </a:graphicData>
        </a:graphic>
      </p:graphicFrame>
      <p:sp>
        <p:nvSpPr>
          <p:cNvPr id="2" name="Slide Number Placeholder 1">
            <a:extLst>
              <a:ext uri="{FF2B5EF4-FFF2-40B4-BE49-F238E27FC236}">
                <a16:creationId xmlns:a16="http://schemas.microsoft.com/office/drawing/2014/main" id="{6AE1C8D6-6CB6-493D-B21D-4A91D83CAF4F}"/>
              </a:ext>
            </a:extLst>
          </p:cNvPr>
          <p:cNvSpPr>
            <a:spLocks noGrp="1"/>
          </p:cNvSpPr>
          <p:nvPr>
            <p:ph type="sldNum" sz="quarter" idx="12"/>
          </p:nvPr>
        </p:nvSpPr>
        <p:spPr/>
        <p:txBody>
          <a:bodyPr/>
          <a:lstStyle/>
          <a:p>
            <a:fld id="{A71F5363-F965-4E7E-B735-F0016A646D07}" type="slidenum">
              <a:rPr lang="en-US" smtClean="0"/>
              <a:t>16</a:t>
            </a:fld>
            <a:endParaRPr lang="en-US"/>
          </a:p>
        </p:txBody>
      </p:sp>
      <p:sp>
        <p:nvSpPr>
          <p:cNvPr id="10" name="Title 1">
            <a:extLst>
              <a:ext uri="{FF2B5EF4-FFF2-40B4-BE49-F238E27FC236}">
                <a16:creationId xmlns:a16="http://schemas.microsoft.com/office/drawing/2014/main" id="{E5BE24C1-298D-4029-B0AA-5A168909705E}"/>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Funding Opportunities</a:t>
            </a:r>
          </a:p>
        </p:txBody>
      </p:sp>
    </p:spTree>
    <p:extLst>
      <p:ext uri="{BB962C8B-B14F-4D97-AF65-F5344CB8AC3E}">
        <p14:creationId xmlns:p14="http://schemas.microsoft.com/office/powerpoint/2010/main" val="348046591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E0EE1C-EA75-4D4E-9EEE-481EEDF0CBC7}"/>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IGA Review</a:t>
            </a:r>
          </a:p>
        </p:txBody>
      </p:sp>
      <p:sp>
        <p:nvSpPr>
          <p:cNvPr id="5" name="Rectangle 4">
            <a:extLst>
              <a:ext uri="{FF2B5EF4-FFF2-40B4-BE49-F238E27FC236}">
                <a16:creationId xmlns:a16="http://schemas.microsoft.com/office/drawing/2014/main" id="{65A823E2-D437-4C00-BA31-BC5FAFACD233}"/>
              </a:ext>
            </a:extLst>
          </p:cNvPr>
          <p:cNvSpPr/>
          <p:nvPr/>
        </p:nvSpPr>
        <p:spPr>
          <a:xfrm>
            <a:off x="765211" y="1475157"/>
            <a:ext cx="3495900" cy="4737954"/>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863B57-FF4A-4281-A876-8E5AD78CE3DE}"/>
              </a:ext>
            </a:extLst>
          </p:cNvPr>
          <p:cNvSpPr/>
          <p:nvPr/>
        </p:nvSpPr>
        <p:spPr>
          <a:xfrm>
            <a:off x="981030" y="1850824"/>
            <a:ext cx="3042356" cy="4164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tx1"/>
                </a:solidFill>
                <a:latin typeface="+mj-lt"/>
              </a:rPr>
              <a:t>Feedback</a:t>
            </a:r>
          </a:p>
          <a:p>
            <a:pPr marL="285750" indent="-285750">
              <a:buFont typeface="Wingdings" panose="05000000000000000000" pitchFamily="2" charset="2"/>
              <a:buChar char="ü"/>
            </a:pPr>
            <a:r>
              <a:rPr lang="en-US" sz="1600" b="1" dirty="0">
                <a:solidFill>
                  <a:schemeClr val="tx1"/>
                </a:solidFill>
                <a:latin typeface="+mj-lt"/>
              </a:rPr>
              <a:t>Useful Workshops</a:t>
            </a:r>
          </a:p>
          <a:p>
            <a:pPr marL="285750" indent="-285750">
              <a:buFont typeface="Wingdings" panose="05000000000000000000" pitchFamily="2" charset="2"/>
              <a:buChar char="ü"/>
            </a:pPr>
            <a:r>
              <a:rPr lang="en-US" sz="1600" b="1" dirty="0">
                <a:solidFill>
                  <a:schemeClr val="tx1"/>
                </a:solidFill>
                <a:latin typeface="+mj-lt"/>
              </a:rPr>
              <a:t>Thankful For Animal &amp; Farming Support</a:t>
            </a:r>
          </a:p>
          <a:p>
            <a:pPr marL="285750" indent="-285750">
              <a:buFont typeface="Calibri Light" panose="020F0302020204030204" pitchFamily="34" charset="0"/>
              <a:buChar char="×"/>
            </a:pPr>
            <a:r>
              <a:rPr lang="en-US" sz="1600" b="1" dirty="0">
                <a:solidFill>
                  <a:schemeClr val="tx1"/>
                </a:solidFill>
                <a:latin typeface="+mj-lt"/>
              </a:rPr>
              <a:t>Cannot Afford Medicine for Sick Animals &amp; Plants</a:t>
            </a:r>
          </a:p>
          <a:p>
            <a:pPr marL="285750" indent="-285750">
              <a:buFont typeface="Calibri Light" panose="020F0302020204030204" pitchFamily="34" charset="0"/>
              <a:buChar char="×"/>
            </a:pPr>
            <a:r>
              <a:rPr lang="en-US" sz="1600" b="1" dirty="0">
                <a:solidFill>
                  <a:schemeClr val="tx1"/>
                </a:solidFill>
                <a:latin typeface="+mj-lt"/>
              </a:rPr>
              <a:t>Requested More Business Training</a:t>
            </a:r>
          </a:p>
          <a:p>
            <a:pPr marL="285750" indent="-285750">
              <a:buFont typeface="Calibri Light" panose="020F0302020204030204" pitchFamily="34" charset="0"/>
              <a:buChar char="×"/>
            </a:pPr>
            <a:r>
              <a:rPr lang="en-US" sz="1600" b="1" dirty="0">
                <a:solidFill>
                  <a:schemeClr val="tx1"/>
                </a:solidFill>
                <a:latin typeface="+mj-lt"/>
              </a:rPr>
              <a:t>Selling Animals at Discount due to Lack Of Access To Market </a:t>
            </a:r>
          </a:p>
          <a:p>
            <a:pPr marL="285750" indent="-285750">
              <a:buFont typeface="Calibri Light" panose="020F0302020204030204" pitchFamily="34" charset="0"/>
              <a:buChar char="×"/>
            </a:pPr>
            <a:endParaRPr lang="en-US" sz="900" b="1" dirty="0">
              <a:solidFill>
                <a:schemeClr val="tx1"/>
              </a:solidFill>
              <a:latin typeface="+mj-lt"/>
            </a:endParaRPr>
          </a:p>
          <a:p>
            <a:r>
              <a:rPr lang="en-US" sz="1600" b="1" u="sng" dirty="0">
                <a:solidFill>
                  <a:schemeClr val="tx1"/>
                </a:solidFill>
                <a:latin typeface="+mj-lt"/>
              </a:rPr>
              <a:t>Recommendations</a:t>
            </a:r>
          </a:p>
          <a:p>
            <a:pPr marL="285750" indent="-285750">
              <a:buFont typeface="Wingdings" panose="05000000000000000000" pitchFamily="2" charset="2"/>
              <a:buChar char="ü"/>
            </a:pPr>
            <a:r>
              <a:rPr lang="en-US" sz="1600" b="1" dirty="0">
                <a:solidFill>
                  <a:schemeClr val="tx1"/>
                </a:solidFill>
                <a:latin typeface="+mj-lt"/>
              </a:rPr>
              <a:t>Shorten Week-long Trainings and Make Them More Frequent</a:t>
            </a:r>
          </a:p>
          <a:p>
            <a:pPr marL="285750" indent="-285750">
              <a:buFont typeface="Wingdings" panose="05000000000000000000" pitchFamily="2" charset="2"/>
              <a:buChar char="ü"/>
            </a:pPr>
            <a:r>
              <a:rPr lang="en-US" sz="1600" b="1" dirty="0">
                <a:solidFill>
                  <a:schemeClr val="tx1"/>
                </a:solidFill>
                <a:latin typeface="+mj-lt"/>
              </a:rPr>
              <a:t>Introduce VSLA Programming for Agriculture Medicine Savings / Pesticide Creation</a:t>
            </a:r>
          </a:p>
          <a:p>
            <a:pPr marL="285750" indent="-285750">
              <a:buFont typeface="Calibri Light" panose="020F0302020204030204" pitchFamily="34" charset="0"/>
              <a:buChar char="×"/>
            </a:pPr>
            <a:endParaRPr lang="en-US" sz="1600" b="1" dirty="0">
              <a:solidFill>
                <a:schemeClr val="tx1"/>
              </a:solidFill>
              <a:latin typeface="+mj-lt"/>
            </a:endParaRPr>
          </a:p>
          <a:p>
            <a:pPr marL="285750" indent="-285750">
              <a:buFont typeface="Wingdings" panose="05000000000000000000" pitchFamily="2" charset="2"/>
              <a:buChar char="ü"/>
            </a:pPr>
            <a:endParaRPr lang="en-US" sz="1600" b="1" dirty="0">
              <a:solidFill>
                <a:schemeClr val="tx1"/>
              </a:solidFill>
              <a:latin typeface="+mj-lt"/>
            </a:endParaRPr>
          </a:p>
        </p:txBody>
      </p:sp>
      <p:sp>
        <p:nvSpPr>
          <p:cNvPr id="8" name="Rectangle 7">
            <a:extLst>
              <a:ext uri="{FF2B5EF4-FFF2-40B4-BE49-F238E27FC236}">
                <a16:creationId xmlns:a16="http://schemas.microsoft.com/office/drawing/2014/main" id="{36536447-1ADA-425D-A4B6-03E4A0246A4C}"/>
              </a:ext>
            </a:extLst>
          </p:cNvPr>
          <p:cNvSpPr/>
          <p:nvPr/>
        </p:nvSpPr>
        <p:spPr>
          <a:xfrm>
            <a:off x="1074827" y="1235536"/>
            <a:ext cx="2887576" cy="449106"/>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Grandmothers (Farming)</a:t>
            </a:r>
          </a:p>
        </p:txBody>
      </p:sp>
      <p:sp>
        <p:nvSpPr>
          <p:cNvPr id="9" name="Rectangle 8">
            <a:extLst>
              <a:ext uri="{FF2B5EF4-FFF2-40B4-BE49-F238E27FC236}">
                <a16:creationId xmlns:a16="http://schemas.microsoft.com/office/drawing/2014/main" id="{EB9C99AF-7A2B-45F5-B73F-E2223176C1C1}"/>
              </a:ext>
            </a:extLst>
          </p:cNvPr>
          <p:cNvSpPr/>
          <p:nvPr/>
        </p:nvSpPr>
        <p:spPr>
          <a:xfrm>
            <a:off x="4490705" y="1490224"/>
            <a:ext cx="3495900" cy="4737954"/>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4B87C3-8B39-486E-A6BA-C6125E4637F9}"/>
              </a:ext>
            </a:extLst>
          </p:cNvPr>
          <p:cNvSpPr/>
          <p:nvPr/>
        </p:nvSpPr>
        <p:spPr>
          <a:xfrm>
            <a:off x="4706524" y="1865891"/>
            <a:ext cx="3042356" cy="4164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tx1"/>
                </a:solidFill>
                <a:latin typeface="+mj-lt"/>
              </a:rPr>
              <a:t>Feedback</a:t>
            </a:r>
          </a:p>
          <a:p>
            <a:pPr marL="285750" indent="-285750">
              <a:buFont typeface="Wingdings" panose="05000000000000000000" pitchFamily="2" charset="2"/>
              <a:buChar char="ü"/>
            </a:pPr>
            <a:r>
              <a:rPr lang="en-US" sz="1600" b="1" dirty="0" err="1">
                <a:solidFill>
                  <a:schemeClr val="tx1"/>
                </a:solidFill>
                <a:latin typeface="+mj-lt"/>
              </a:rPr>
              <a:t>Jaja’s</a:t>
            </a:r>
            <a:r>
              <a:rPr lang="en-US" sz="1600" b="1" dirty="0">
                <a:solidFill>
                  <a:schemeClr val="tx1"/>
                </a:solidFill>
                <a:latin typeface="+mj-lt"/>
              </a:rPr>
              <a:t> &amp; Staff Thrilled for Craft Store Opening</a:t>
            </a:r>
          </a:p>
          <a:p>
            <a:pPr marL="285750" indent="-285750">
              <a:buFont typeface="Wingdings" panose="05000000000000000000" pitchFamily="2" charset="2"/>
              <a:buChar char="ü"/>
            </a:pPr>
            <a:r>
              <a:rPr lang="en-US" sz="1600" b="1" dirty="0">
                <a:solidFill>
                  <a:schemeClr val="tx1"/>
                </a:solidFill>
                <a:latin typeface="+mj-lt"/>
              </a:rPr>
              <a:t>Want To Create More Crafts if There Was More Opportunity To Sell </a:t>
            </a:r>
          </a:p>
          <a:p>
            <a:pPr marL="285750" indent="-285750">
              <a:buFont typeface="Calibri Light" panose="020F0302020204030204" pitchFamily="34" charset="0"/>
              <a:buChar char="×"/>
            </a:pPr>
            <a:r>
              <a:rPr lang="en-US" sz="1600" b="1" dirty="0">
                <a:solidFill>
                  <a:schemeClr val="tx1"/>
                </a:solidFill>
                <a:latin typeface="+mj-lt"/>
              </a:rPr>
              <a:t>Crafts Not High Quality</a:t>
            </a:r>
          </a:p>
          <a:p>
            <a:pPr marL="285750" indent="-285750">
              <a:buFont typeface="Calibri Light" panose="020F0302020204030204" pitchFamily="34" charset="0"/>
              <a:buChar char="×"/>
            </a:pPr>
            <a:r>
              <a:rPr lang="en-US" sz="1600" b="1" dirty="0">
                <a:solidFill>
                  <a:schemeClr val="tx1"/>
                </a:solidFill>
                <a:latin typeface="+mj-lt"/>
              </a:rPr>
              <a:t>Difficulty Selling at Main Market</a:t>
            </a:r>
          </a:p>
          <a:p>
            <a:pPr marL="285750" indent="-285750">
              <a:buFont typeface="Calibri Light" panose="020F0302020204030204" pitchFamily="34" charset="0"/>
              <a:buChar char="×"/>
            </a:pPr>
            <a:r>
              <a:rPr lang="en-US" sz="1600" b="1" dirty="0">
                <a:solidFill>
                  <a:schemeClr val="tx1"/>
                </a:solidFill>
                <a:latin typeface="+mj-lt"/>
              </a:rPr>
              <a:t>No Access to Markets Outside Of Jinja</a:t>
            </a:r>
          </a:p>
          <a:p>
            <a:pPr marL="285750" indent="-285750">
              <a:buFont typeface="Calibri Light" panose="020F0302020204030204" pitchFamily="34" charset="0"/>
              <a:buChar char="×"/>
            </a:pPr>
            <a:endParaRPr lang="en-US" sz="900" b="1" dirty="0">
              <a:solidFill>
                <a:schemeClr val="tx1"/>
              </a:solidFill>
              <a:latin typeface="+mj-lt"/>
            </a:endParaRPr>
          </a:p>
          <a:p>
            <a:r>
              <a:rPr lang="en-US" sz="1600" b="1" u="sng" dirty="0">
                <a:solidFill>
                  <a:schemeClr val="tx1"/>
                </a:solidFill>
                <a:latin typeface="+mj-lt"/>
              </a:rPr>
              <a:t>Recommendations</a:t>
            </a:r>
          </a:p>
          <a:p>
            <a:pPr marL="285750" indent="-285750">
              <a:buFont typeface="Wingdings" panose="05000000000000000000" pitchFamily="2" charset="2"/>
              <a:buChar char="ü"/>
            </a:pPr>
            <a:r>
              <a:rPr lang="en-US" sz="1600" b="1" dirty="0">
                <a:solidFill>
                  <a:schemeClr val="tx1"/>
                </a:solidFill>
                <a:latin typeface="+mj-lt"/>
              </a:rPr>
              <a:t>Consider Selling in Bulk to Kampala</a:t>
            </a:r>
          </a:p>
          <a:p>
            <a:pPr marL="285750" indent="-285750">
              <a:buFont typeface="Wingdings" panose="05000000000000000000" pitchFamily="2" charset="2"/>
              <a:buChar char="ü"/>
            </a:pPr>
            <a:r>
              <a:rPr lang="en-US" sz="1600" b="1" dirty="0">
                <a:solidFill>
                  <a:schemeClr val="tx1"/>
                </a:solidFill>
                <a:latin typeface="+mj-lt"/>
              </a:rPr>
              <a:t>Online Retail (See Case Studies HACT, </a:t>
            </a:r>
            <a:r>
              <a:rPr lang="en-US" sz="1600" b="1" dirty="0" err="1">
                <a:solidFill>
                  <a:schemeClr val="tx1"/>
                </a:solidFill>
                <a:latin typeface="+mj-lt"/>
              </a:rPr>
              <a:t>Nyaka</a:t>
            </a:r>
            <a:r>
              <a:rPr lang="en-US" sz="1600" b="1" dirty="0">
                <a:solidFill>
                  <a:schemeClr val="tx1"/>
                </a:solidFill>
                <a:latin typeface="+mj-lt"/>
              </a:rPr>
              <a:t> AIDS In Appendix) </a:t>
            </a:r>
          </a:p>
          <a:p>
            <a:pPr marL="285750" indent="-285750">
              <a:buFont typeface="Calibri Light" panose="020F0302020204030204" pitchFamily="34" charset="0"/>
              <a:buChar char="×"/>
            </a:pPr>
            <a:endParaRPr lang="en-US" sz="1600" b="1" dirty="0">
              <a:solidFill>
                <a:schemeClr val="tx1"/>
              </a:solidFill>
              <a:latin typeface="+mj-lt"/>
            </a:endParaRPr>
          </a:p>
        </p:txBody>
      </p:sp>
      <p:sp>
        <p:nvSpPr>
          <p:cNvPr id="11" name="Rectangle 10">
            <a:extLst>
              <a:ext uri="{FF2B5EF4-FFF2-40B4-BE49-F238E27FC236}">
                <a16:creationId xmlns:a16="http://schemas.microsoft.com/office/drawing/2014/main" id="{333875E2-9C30-495C-887C-C751814C822C}"/>
              </a:ext>
            </a:extLst>
          </p:cNvPr>
          <p:cNvSpPr/>
          <p:nvPr/>
        </p:nvSpPr>
        <p:spPr>
          <a:xfrm>
            <a:off x="4800321" y="1250603"/>
            <a:ext cx="2887576" cy="449106"/>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Grandmothers (Crafts)</a:t>
            </a:r>
          </a:p>
        </p:txBody>
      </p:sp>
      <p:sp>
        <p:nvSpPr>
          <p:cNvPr id="12" name="Rectangle 11">
            <a:extLst>
              <a:ext uri="{FF2B5EF4-FFF2-40B4-BE49-F238E27FC236}">
                <a16:creationId xmlns:a16="http://schemas.microsoft.com/office/drawing/2014/main" id="{CFCBFEBF-9560-4E56-BA2F-47CD8E4206EB}"/>
              </a:ext>
            </a:extLst>
          </p:cNvPr>
          <p:cNvSpPr/>
          <p:nvPr/>
        </p:nvSpPr>
        <p:spPr>
          <a:xfrm>
            <a:off x="8160621" y="1490224"/>
            <a:ext cx="3495900" cy="4737954"/>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4F33C9-3BF7-4175-BC5B-BE11FA5E7AF5}"/>
              </a:ext>
            </a:extLst>
          </p:cNvPr>
          <p:cNvSpPr/>
          <p:nvPr/>
        </p:nvSpPr>
        <p:spPr>
          <a:xfrm>
            <a:off x="8376440" y="1865891"/>
            <a:ext cx="3042356" cy="4164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tx1"/>
                </a:solidFill>
                <a:latin typeface="+mj-lt"/>
              </a:rPr>
              <a:t>Feedback</a:t>
            </a:r>
          </a:p>
          <a:p>
            <a:pPr marL="285750" indent="-285750">
              <a:buFont typeface="Wingdings" panose="05000000000000000000" pitchFamily="2" charset="2"/>
              <a:buChar char="ü"/>
            </a:pPr>
            <a:r>
              <a:rPr lang="en-US" sz="1600" b="1" dirty="0">
                <a:solidFill>
                  <a:schemeClr val="tx1"/>
                </a:solidFill>
                <a:latin typeface="+mj-lt"/>
              </a:rPr>
              <a:t>Youth Want to Give Back To St. Francis with Time And Resources</a:t>
            </a:r>
          </a:p>
          <a:p>
            <a:pPr marL="285750" indent="-285750">
              <a:buFont typeface="Wingdings" panose="05000000000000000000" pitchFamily="2" charset="2"/>
              <a:buChar char="ü"/>
            </a:pPr>
            <a:r>
              <a:rPr lang="en-US" sz="1600" b="1" dirty="0">
                <a:solidFill>
                  <a:schemeClr val="tx1"/>
                </a:solidFill>
                <a:latin typeface="+mj-lt"/>
              </a:rPr>
              <a:t>Some Guardians Own Land</a:t>
            </a:r>
          </a:p>
          <a:p>
            <a:pPr marL="285750" indent="-285750">
              <a:buFont typeface="Calibri Light" panose="020F0302020204030204" pitchFamily="34" charset="0"/>
              <a:buChar char="×"/>
            </a:pPr>
            <a:r>
              <a:rPr lang="en-US" sz="1600" b="1" dirty="0">
                <a:solidFill>
                  <a:schemeClr val="tx1"/>
                </a:solidFill>
                <a:latin typeface="+mj-lt"/>
              </a:rPr>
              <a:t>Youth Desire Opportunity to Support Building Own Business With Loans</a:t>
            </a:r>
          </a:p>
          <a:p>
            <a:pPr marL="285750" indent="-285750">
              <a:buFont typeface="Calibri Light" panose="020F0302020204030204" pitchFamily="34" charset="0"/>
              <a:buChar char="×"/>
            </a:pPr>
            <a:r>
              <a:rPr lang="en-US" sz="1600" b="1" dirty="0">
                <a:solidFill>
                  <a:schemeClr val="tx1"/>
                </a:solidFill>
                <a:latin typeface="+mj-lt"/>
              </a:rPr>
              <a:t>Guardian’s Don’t Have Tools or Knowledge Required to Farm</a:t>
            </a:r>
          </a:p>
          <a:p>
            <a:pPr marL="285750" indent="-285750">
              <a:buFont typeface="Calibri Light" panose="020F0302020204030204" pitchFamily="34" charset="0"/>
              <a:buChar char="×"/>
            </a:pPr>
            <a:endParaRPr lang="en-US" sz="1050" b="1" dirty="0">
              <a:solidFill>
                <a:schemeClr val="tx1"/>
              </a:solidFill>
              <a:latin typeface="+mj-lt"/>
            </a:endParaRPr>
          </a:p>
          <a:p>
            <a:r>
              <a:rPr lang="en-US" sz="1600" b="1" u="sng" dirty="0">
                <a:solidFill>
                  <a:schemeClr val="tx1"/>
                </a:solidFill>
                <a:latin typeface="+mj-lt"/>
              </a:rPr>
              <a:t>Recommendations</a:t>
            </a:r>
          </a:p>
          <a:p>
            <a:pPr marL="285750" indent="-285750">
              <a:buFont typeface="Wingdings" panose="05000000000000000000" pitchFamily="2" charset="2"/>
              <a:buChar char="ü"/>
            </a:pPr>
            <a:r>
              <a:rPr lang="en-US" sz="1600" b="1" dirty="0">
                <a:solidFill>
                  <a:schemeClr val="tx1"/>
                </a:solidFill>
                <a:latin typeface="+mj-lt"/>
              </a:rPr>
              <a:t>Create Peer Educator Course on External Microloans </a:t>
            </a:r>
          </a:p>
          <a:p>
            <a:pPr marL="285750" indent="-285750">
              <a:buFont typeface="Wingdings" panose="05000000000000000000" pitchFamily="2" charset="2"/>
              <a:buChar char="ü"/>
            </a:pPr>
            <a:r>
              <a:rPr lang="en-US" sz="1600" b="1" dirty="0">
                <a:solidFill>
                  <a:schemeClr val="tx1"/>
                </a:solidFill>
                <a:latin typeface="+mj-lt"/>
              </a:rPr>
              <a:t>Integrate </a:t>
            </a:r>
            <a:r>
              <a:rPr lang="en-US" sz="1600" b="1" dirty="0" err="1">
                <a:solidFill>
                  <a:schemeClr val="tx1"/>
                </a:solidFill>
                <a:latin typeface="+mj-lt"/>
              </a:rPr>
              <a:t>Jaja’s</a:t>
            </a:r>
            <a:r>
              <a:rPr lang="en-US" sz="1600" b="1" dirty="0">
                <a:solidFill>
                  <a:schemeClr val="tx1"/>
                </a:solidFill>
                <a:latin typeface="+mj-lt"/>
              </a:rPr>
              <a:t> into Guardian Training to Share Knowledge</a:t>
            </a:r>
          </a:p>
          <a:p>
            <a:pPr marL="285750" indent="-285750">
              <a:buFont typeface="Calibri Light" panose="020F0302020204030204" pitchFamily="34" charset="0"/>
              <a:buChar char="×"/>
            </a:pPr>
            <a:endParaRPr lang="en-US" sz="1600" b="1" dirty="0">
              <a:solidFill>
                <a:schemeClr val="tx1"/>
              </a:solidFill>
              <a:latin typeface="+mj-lt"/>
            </a:endParaRPr>
          </a:p>
          <a:p>
            <a:pPr marL="285750" indent="-285750">
              <a:buFont typeface="Calibri Light" panose="020F0302020204030204" pitchFamily="34" charset="0"/>
              <a:buChar char="×"/>
            </a:pPr>
            <a:endParaRPr lang="en-US" sz="1600" b="1" dirty="0">
              <a:solidFill>
                <a:schemeClr val="tx1"/>
              </a:solidFill>
              <a:latin typeface="+mj-lt"/>
            </a:endParaRPr>
          </a:p>
        </p:txBody>
      </p:sp>
      <p:sp>
        <p:nvSpPr>
          <p:cNvPr id="14" name="Rectangle 13">
            <a:extLst>
              <a:ext uri="{FF2B5EF4-FFF2-40B4-BE49-F238E27FC236}">
                <a16:creationId xmlns:a16="http://schemas.microsoft.com/office/drawing/2014/main" id="{E6FD25C7-AACC-4D54-8217-68464FC9E52C}"/>
              </a:ext>
            </a:extLst>
          </p:cNvPr>
          <p:cNvSpPr/>
          <p:nvPr/>
        </p:nvSpPr>
        <p:spPr>
          <a:xfrm>
            <a:off x="8470237" y="1250603"/>
            <a:ext cx="2887576" cy="449106"/>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Child Rehabilitation</a:t>
            </a:r>
          </a:p>
        </p:txBody>
      </p:sp>
    </p:spTree>
    <p:extLst>
      <p:ext uri="{BB962C8B-B14F-4D97-AF65-F5344CB8AC3E}">
        <p14:creationId xmlns:p14="http://schemas.microsoft.com/office/powerpoint/2010/main" val="36042060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E0EE1C-EA75-4D4E-9EEE-481EEDF0CBC7}"/>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Takeaways</a:t>
            </a:r>
          </a:p>
        </p:txBody>
      </p:sp>
      <p:graphicFrame>
        <p:nvGraphicFramePr>
          <p:cNvPr id="7" name="Table 6">
            <a:extLst>
              <a:ext uri="{FF2B5EF4-FFF2-40B4-BE49-F238E27FC236}">
                <a16:creationId xmlns:a16="http://schemas.microsoft.com/office/drawing/2014/main" id="{4FFC0E73-4374-4477-9721-BD9EC1A19FEF}"/>
              </a:ext>
            </a:extLst>
          </p:cNvPr>
          <p:cNvGraphicFramePr>
            <a:graphicFrameLocks noGrp="1"/>
          </p:cNvGraphicFramePr>
          <p:nvPr>
            <p:extLst>
              <p:ext uri="{D42A27DB-BD31-4B8C-83A1-F6EECF244321}">
                <p14:modId xmlns:p14="http://schemas.microsoft.com/office/powerpoint/2010/main" val="2516801959"/>
              </p:ext>
            </p:extLst>
          </p:nvPr>
        </p:nvGraphicFramePr>
        <p:xfrm>
          <a:off x="572703" y="1923628"/>
          <a:ext cx="11025738" cy="2684052"/>
        </p:xfrm>
        <a:graphic>
          <a:graphicData uri="http://schemas.openxmlformats.org/drawingml/2006/table">
            <a:tbl>
              <a:tblPr firstRow="1" bandRow="1">
                <a:tableStyleId>{F5AB1C69-6EDB-4FF4-983F-18BD219EF322}</a:tableStyleId>
              </a:tblPr>
              <a:tblGrid>
                <a:gridCol w="1508984">
                  <a:extLst>
                    <a:ext uri="{9D8B030D-6E8A-4147-A177-3AD203B41FA5}">
                      <a16:colId xmlns:a16="http://schemas.microsoft.com/office/drawing/2014/main" val="1743238519"/>
                    </a:ext>
                  </a:extLst>
                </a:gridCol>
                <a:gridCol w="2166262">
                  <a:extLst>
                    <a:ext uri="{9D8B030D-6E8A-4147-A177-3AD203B41FA5}">
                      <a16:colId xmlns:a16="http://schemas.microsoft.com/office/drawing/2014/main" val="3711794008"/>
                    </a:ext>
                  </a:extLst>
                </a:gridCol>
                <a:gridCol w="1837623">
                  <a:extLst>
                    <a:ext uri="{9D8B030D-6E8A-4147-A177-3AD203B41FA5}">
                      <a16:colId xmlns:a16="http://schemas.microsoft.com/office/drawing/2014/main" val="3995898485"/>
                    </a:ext>
                  </a:extLst>
                </a:gridCol>
                <a:gridCol w="1837623">
                  <a:extLst>
                    <a:ext uri="{9D8B030D-6E8A-4147-A177-3AD203B41FA5}">
                      <a16:colId xmlns:a16="http://schemas.microsoft.com/office/drawing/2014/main" val="889503413"/>
                    </a:ext>
                  </a:extLst>
                </a:gridCol>
                <a:gridCol w="1837623">
                  <a:extLst>
                    <a:ext uri="{9D8B030D-6E8A-4147-A177-3AD203B41FA5}">
                      <a16:colId xmlns:a16="http://schemas.microsoft.com/office/drawing/2014/main" val="3627047084"/>
                    </a:ext>
                  </a:extLst>
                </a:gridCol>
                <a:gridCol w="1837623">
                  <a:extLst>
                    <a:ext uri="{9D8B030D-6E8A-4147-A177-3AD203B41FA5}">
                      <a16:colId xmlns:a16="http://schemas.microsoft.com/office/drawing/2014/main" val="3346508326"/>
                    </a:ext>
                  </a:extLst>
                </a:gridCol>
              </a:tblGrid>
              <a:tr h="248263">
                <a:tc>
                  <a:txBody>
                    <a:bodyPr/>
                    <a:lstStyle/>
                    <a:p>
                      <a:pPr algn="ctr"/>
                      <a:endParaRPr lang="en-US" dirty="0">
                        <a:latin typeface="Segoe UI" panose="020B0502040204020203" pitchFamily="34" charset="0"/>
                        <a:cs typeface="Segoe UI" panose="020B0502040204020203" pitchFamily="34" charset="0"/>
                      </a:endParaRPr>
                    </a:p>
                  </a:txBody>
                  <a:tcPr anchor="ctr">
                    <a:solidFill>
                      <a:srgbClr val="595959"/>
                    </a:solidFill>
                  </a:tcPr>
                </a:tc>
                <a:tc>
                  <a:txBody>
                    <a:bodyPr/>
                    <a:lstStyle/>
                    <a:p>
                      <a:pPr algn="ctr"/>
                      <a:r>
                        <a:rPr lang="en-US" dirty="0">
                          <a:latin typeface="Segoe UI" panose="020B0502040204020203" pitchFamily="34" charset="0"/>
                          <a:cs typeface="Segoe UI" panose="020B0502040204020203" pitchFamily="34" charset="0"/>
                        </a:rPr>
                        <a:t>Staff</a:t>
                      </a:r>
                    </a:p>
                  </a:txBody>
                  <a:tcPr anchor="ctr">
                    <a:solidFill>
                      <a:srgbClr val="595959"/>
                    </a:solidFill>
                  </a:tcPr>
                </a:tc>
                <a:tc>
                  <a:txBody>
                    <a:bodyPr/>
                    <a:lstStyle/>
                    <a:p>
                      <a:pPr algn="ctr"/>
                      <a:r>
                        <a:rPr lang="en-US" dirty="0">
                          <a:latin typeface="Segoe UI" panose="020B0502040204020203" pitchFamily="34" charset="0"/>
                          <a:cs typeface="Segoe UI" panose="020B0502040204020203" pitchFamily="34" charset="0"/>
                        </a:rPr>
                        <a:t>Care and Treatment</a:t>
                      </a:r>
                    </a:p>
                  </a:txBody>
                  <a:tcPr anchor="ctr">
                    <a:solidFill>
                      <a:srgbClr val="595959"/>
                    </a:solidFill>
                  </a:tcPr>
                </a:tc>
                <a:tc>
                  <a:txBody>
                    <a:bodyPr/>
                    <a:lstStyle/>
                    <a:p>
                      <a:pPr algn="ctr"/>
                      <a:r>
                        <a:rPr lang="en-US" dirty="0">
                          <a:latin typeface="Segoe UI" panose="020B0502040204020203" pitchFamily="34" charset="0"/>
                          <a:cs typeface="Segoe UI" panose="020B0502040204020203" pitchFamily="34" charset="0"/>
                        </a:rPr>
                        <a:t>Grandmothers</a:t>
                      </a:r>
                    </a:p>
                  </a:txBody>
                  <a:tcPr anchor="ctr">
                    <a:solidFill>
                      <a:srgbClr val="595959"/>
                    </a:solidFill>
                  </a:tcPr>
                </a:tc>
                <a:tc>
                  <a:txBody>
                    <a:bodyPr/>
                    <a:lstStyle/>
                    <a:p>
                      <a:pPr algn="ctr"/>
                      <a:r>
                        <a:rPr lang="en-US" dirty="0">
                          <a:latin typeface="Segoe UI" panose="020B0502040204020203" pitchFamily="34" charset="0"/>
                          <a:cs typeface="Segoe UI" panose="020B0502040204020203" pitchFamily="34" charset="0"/>
                        </a:rPr>
                        <a:t>MCH</a:t>
                      </a:r>
                    </a:p>
                  </a:txBody>
                  <a:tcPr anchor="ctr">
                    <a:solidFill>
                      <a:srgbClr val="595959"/>
                    </a:solidFill>
                  </a:tcPr>
                </a:tc>
                <a:tc>
                  <a:txBody>
                    <a:bodyPr/>
                    <a:lstStyle/>
                    <a:p>
                      <a:pPr algn="ctr"/>
                      <a:r>
                        <a:rPr lang="en-US" dirty="0">
                          <a:latin typeface="Segoe UI" panose="020B0502040204020203" pitchFamily="34" charset="0"/>
                          <a:cs typeface="Segoe UI" panose="020B0502040204020203" pitchFamily="34" charset="0"/>
                        </a:rPr>
                        <a:t>Child Rehabilitation</a:t>
                      </a:r>
                    </a:p>
                  </a:txBody>
                  <a:tcPr anchor="ctr">
                    <a:solidFill>
                      <a:srgbClr val="595959"/>
                    </a:solidFill>
                  </a:tcPr>
                </a:tc>
                <a:extLst>
                  <a:ext uri="{0D108BD9-81ED-4DB2-BD59-A6C34878D82A}">
                    <a16:rowId xmlns:a16="http://schemas.microsoft.com/office/drawing/2014/main" val="1767714819"/>
                  </a:ext>
                </a:extLst>
              </a:tr>
              <a:tr h="681324">
                <a:tc>
                  <a:txBody>
                    <a:bodyPr/>
                    <a:lstStyle/>
                    <a:p>
                      <a:r>
                        <a:rPr lang="en-US" b="1" dirty="0">
                          <a:latin typeface="Segoe UI" panose="020B0502040204020203" pitchFamily="34" charset="0"/>
                          <a:cs typeface="Segoe UI" panose="020B0502040204020203" pitchFamily="34" charset="0"/>
                        </a:rPr>
                        <a:t>Training / Education</a:t>
                      </a:r>
                    </a:p>
                  </a:txBody>
                  <a:tcPr anchor="ctr"/>
                </a:tc>
                <a:tc>
                  <a:txBody>
                    <a:bodyPr/>
                    <a:lstStyle/>
                    <a:p>
                      <a:pPr algn="ctr"/>
                      <a:r>
                        <a:rPr lang="en-US" sz="2000" b="0" dirty="0">
                          <a:latin typeface="+mj-lt"/>
                        </a:rPr>
                        <a:t>Medium</a:t>
                      </a:r>
                    </a:p>
                  </a:txBody>
                  <a:tcPr anchor="ctr"/>
                </a:tc>
                <a:tc>
                  <a:txBody>
                    <a:bodyPr/>
                    <a:lstStyle/>
                    <a:p>
                      <a:pPr algn="ctr"/>
                      <a:r>
                        <a:rPr lang="en-US" sz="2000" b="0" dirty="0">
                          <a:latin typeface="+mj-lt"/>
                        </a:rPr>
                        <a:t>Medium</a:t>
                      </a:r>
                    </a:p>
                  </a:txBody>
                  <a:tcPr anchor="ctr"/>
                </a:tc>
                <a:tc>
                  <a:txBody>
                    <a:bodyPr/>
                    <a:lstStyle/>
                    <a:p>
                      <a:pPr algn="ctr"/>
                      <a:r>
                        <a:rPr lang="en-US" sz="2000" b="0" dirty="0">
                          <a:latin typeface="+mj-lt"/>
                        </a:rPr>
                        <a:t>Medium</a:t>
                      </a:r>
                    </a:p>
                  </a:txBody>
                  <a:tcPr anchor="ctr"/>
                </a:tc>
                <a:tc>
                  <a:txBody>
                    <a:bodyPr/>
                    <a:lstStyle/>
                    <a:p>
                      <a:pPr algn="ctr"/>
                      <a:r>
                        <a:rPr lang="en-US" sz="2000" b="0" dirty="0">
                          <a:latin typeface="+mj-lt"/>
                        </a:rPr>
                        <a:t>Low</a:t>
                      </a:r>
                    </a:p>
                  </a:txBody>
                  <a:tcPr anchor="ctr"/>
                </a:tc>
                <a:tc>
                  <a:txBody>
                    <a:bodyPr/>
                    <a:lstStyle/>
                    <a:p>
                      <a:pPr algn="ctr"/>
                      <a:r>
                        <a:rPr lang="en-US" sz="2000" b="0" dirty="0">
                          <a:latin typeface="+mj-lt"/>
                        </a:rPr>
                        <a:t>Medium</a:t>
                      </a:r>
                    </a:p>
                  </a:txBody>
                  <a:tcPr anchor="ctr"/>
                </a:tc>
                <a:extLst>
                  <a:ext uri="{0D108BD9-81ED-4DB2-BD59-A6C34878D82A}">
                    <a16:rowId xmlns:a16="http://schemas.microsoft.com/office/drawing/2014/main" val="4273475991"/>
                  </a:ext>
                </a:extLst>
              </a:tr>
              <a:tr h="681324">
                <a:tc>
                  <a:txBody>
                    <a:bodyPr/>
                    <a:lstStyle/>
                    <a:p>
                      <a:r>
                        <a:rPr lang="en-US" b="1" dirty="0">
                          <a:latin typeface="Segoe UI" panose="020B0502040204020203" pitchFamily="34" charset="0"/>
                          <a:cs typeface="Segoe UI" panose="020B0502040204020203" pitchFamily="34" charset="0"/>
                        </a:rPr>
                        <a:t>Community</a:t>
                      </a:r>
                    </a:p>
                  </a:txBody>
                  <a:tcPr anchor="ctr"/>
                </a:tc>
                <a:tc>
                  <a:txBody>
                    <a:bodyPr/>
                    <a:lstStyle/>
                    <a:p>
                      <a:pPr algn="ctr"/>
                      <a:r>
                        <a:rPr lang="en-US" sz="2000" b="0" dirty="0">
                          <a:latin typeface="+mj-lt"/>
                        </a:rPr>
                        <a:t>Medium</a:t>
                      </a:r>
                    </a:p>
                  </a:txBody>
                  <a:tcPr anchor="ctr"/>
                </a:tc>
                <a:tc>
                  <a:txBody>
                    <a:bodyPr/>
                    <a:lstStyle/>
                    <a:p>
                      <a:pPr algn="ctr"/>
                      <a:r>
                        <a:rPr lang="en-US" sz="2000" b="0" dirty="0">
                          <a:latin typeface="+mj-lt"/>
                        </a:rPr>
                        <a:t>Low</a:t>
                      </a:r>
                    </a:p>
                  </a:txBody>
                  <a:tcPr anchor="ctr"/>
                </a:tc>
                <a:tc>
                  <a:txBody>
                    <a:bodyPr/>
                    <a:lstStyle/>
                    <a:p>
                      <a:pPr algn="ctr"/>
                      <a:r>
                        <a:rPr lang="en-US" sz="2000" b="0" dirty="0">
                          <a:latin typeface="+mj-lt"/>
                        </a:rPr>
                        <a:t>High</a:t>
                      </a:r>
                    </a:p>
                  </a:txBody>
                  <a:tcPr anchor="ctr"/>
                </a:tc>
                <a:tc>
                  <a:txBody>
                    <a:bodyPr/>
                    <a:lstStyle/>
                    <a:p>
                      <a:pPr algn="ctr"/>
                      <a:r>
                        <a:rPr lang="en-US" sz="2000" b="0" dirty="0">
                          <a:latin typeface="+mj-lt"/>
                        </a:rPr>
                        <a:t>Low</a:t>
                      </a:r>
                    </a:p>
                  </a:txBody>
                  <a:tcPr anchor="ctr"/>
                </a:tc>
                <a:tc>
                  <a:txBody>
                    <a:bodyPr/>
                    <a:lstStyle/>
                    <a:p>
                      <a:pPr algn="ctr"/>
                      <a:r>
                        <a:rPr lang="en-US" sz="2000" b="0" dirty="0">
                          <a:latin typeface="+mj-lt"/>
                        </a:rPr>
                        <a:t>High</a:t>
                      </a:r>
                    </a:p>
                  </a:txBody>
                  <a:tcPr anchor="ctr"/>
                </a:tc>
                <a:extLst>
                  <a:ext uri="{0D108BD9-81ED-4DB2-BD59-A6C34878D82A}">
                    <a16:rowId xmlns:a16="http://schemas.microsoft.com/office/drawing/2014/main" val="1834037618"/>
                  </a:ext>
                </a:extLst>
              </a:tr>
              <a:tr h="681324">
                <a:tc>
                  <a:txBody>
                    <a:bodyPr/>
                    <a:lstStyle/>
                    <a:p>
                      <a:r>
                        <a:rPr lang="en-US" b="1" dirty="0">
                          <a:latin typeface="Segoe UI" panose="020B0502040204020203" pitchFamily="34" charset="0"/>
                          <a:cs typeface="Segoe UI" panose="020B0502040204020203" pitchFamily="34" charset="0"/>
                        </a:rPr>
                        <a:t>Quality of Care</a:t>
                      </a:r>
                    </a:p>
                  </a:txBody>
                  <a:tcPr anchor="ctr"/>
                </a:tc>
                <a:tc>
                  <a:txBody>
                    <a:bodyPr/>
                    <a:lstStyle/>
                    <a:p>
                      <a:pPr algn="ctr"/>
                      <a:endParaRPr lang="en-US" sz="2000" b="0" dirty="0">
                        <a:latin typeface="+mj-lt"/>
                      </a:endParaRPr>
                    </a:p>
                  </a:txBody>
                  <a:tcPr anchor="ctr">
                    <a:solidFill>
                      <a:srgbClr val="595959"/>
                    </a:solidFill>
                  </a:tcPr>
                </a:tc>
                <a:tc>
                  <a:txBody>
                    <a:bodyPr/>
                    <a:lstStyle/>
                    <a:p>
                      <a:pPr algn="ctr"/>
                      <a:r>
                        <a:rPr lang="en-US" sz="2000" b="0" dirty="0">
                          <a:latin typeface="+mj-lt"/>
                        </a:rPr>
                        <a:t>Medium</a:t>
                      </a:r>
                    </a:p>
                  </a:txBody>
                  <a:tcPr anchor="ctr"/>
                </a:tc>
                <a:tc>
                  <a:txBody>
                    <a:bodyPr/>
                    <a:lstStyle/>
                    <a:p>
                      <a:pPr algn="ctr"/>
                      <a:r>
                        <a:rPr lang="en-US" sz="2000" b="0" dirty="0">
                          <a:latin typeface="+mj-lt"/>
                        </a:rPr>
                        <a:t>High</a:t>
                      </a:r>
                    </a:p>
                  </a:txBody>
                  <a:tcPr anchor="ctr"/>
                </a:tc>
                <a:tc>
                  <a:txBody>
                    <a:bodyPr/>
                    <a:lstStyle/>
                    <a:p>
                      <a:pPr algn="ctr"/>
                      <a:r>
                        <a:rPr lang="en-US" sz="2000" b="0" dirty="0">
                          <a:latin typeface="+mj-lt"/>
                        </a:rPr>
                        <a:t>High</a:t>
                      </a:r>
                    </a:p>
                  </a:txBody>
                  <a:tcPr anchor="ctr"/>
                </a:tc>
                <a:tc>
                  <a:txBody>
                    <a:bodyPr/>
                    <a:lstStyle/>
                    <a:p>
                      <a:pPr algn="ctr"/>
                      <a:r>
                        <a:rPr lang="en-US" sz="2000" b="0" dirty="0">
                          <a:latin typeface="+mj-lt"/>
                        </a:rPr>
                        <a:t>High</a:t>
                      </a:r>
                    </a:p>
                  </a:txBody>
                  <a:tcPr anchor="ctr"/>
                </a:tc>
                <a:extLst>
                  <a:ext uri="{0D108BD9-81ED-4DB2-BD59-A6C34878D82A}">
                    <a16:rowId xmlns:a16="http://schemas.microsoft.com/office/drawing/2014/main" val="2788040204"/>
                  </a:ext>
                </a:extLst>
              </a:tr>
            </a:tbl>
          </a:graphicData>
        </a:graphic>
      </p:graphicFrame>
    </p:spTree>
    <p:extLst>
      <p:ext uri="{BB962C8B-B14F-4D97-AF65-F5344CB8AC3E}">
        <p14:creationId xmlns:p14="http://schemas.microsoft.com/office/powerpoint/2010/main" val="3339757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E0EE1C-EA75-4D4E-9EEE-481EEDF0CBC7}"/>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Core Recommendations</a:t>
            </a:r>
          </a:p>
        </p:txBody>
      </p:sp>
      <p:sp>
        <p:nvSpPr>
          <p:cNvPr id="5" name="Rectangle 4">
            <a:extLst>
              <a:ext uri="{FF2B5EF4-FFF2-40B4-BE49-F238E27FC236}">
                <a16:creationId xmlns:a16="http://schemas.microsoft.com/office/drawing/2014/main" id="{65A823E2-D437-4C00-BA31-BC5FAFACD233}"/>
              </a:ext>
            </a:extLst>
          </p:cNvPr>
          <p:cNvSpPr/>
          <p:nvPr/>
        </p:nvSpPr>
        <p:spPr>
          <a:xfrm>
            <a:off x="919208" y="1691727"/>
            <a:ext cx="3327463" cy="424224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863B57-FF4A-4281-A876-8E5AD78CE3DE}"/>
              </a:ext>
            </a:extLst>
          </p:cNvPr>
          <p:cNvSpPr/>
          <p:nvPr/>
        </p:nvSpPr>
        <p:spPr>
          <a:xfrm>
            <a:off x="1113175" y="2067395"/>
            <a:ext cx="2895771" cy="365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A Focus on Training: </a:t>
            </a:r>
          </a:p>
          <a:p>
            <a:pPr marL="742950" lvl="1" indent="-285750">
              <a:buFont typeface="Wingdings" panose="05000000000000000000" pitchFamily="2" charset="2"/>
              <a:buChar char="ü"/>
            </a:pPr>
            <a:r>
              <a:rPr lang="en-US" b="1" dirty="0">
                <a:solidFill>
                  <a:schemeClr val="tx1"/>
                </a:solidFill>
                <a:latin typeface="+mj-lt"/>
              </a:rPr>
              <a:t>Bring Grandmothers to speak to Guardians and Young Positives</a:t>
            </a:r>
          </a:p>
          <a:p>
            <a:pPr marL="742950" lvl="1" indent="-285750">
              <a:buFont typeface="Wingdings" panose="05000000000000000000" pitchFamily="2" charset="2"/>
              <a:buChar char="ü"/>
            </a:pPr>
            <a:r>
              <a:rPr lang="en-US" b="1" dirty="0">
                <a:solidFill>
                  <a:schemeClr val="tx1"/>
                </a:solidFill>
                <a:latin typeface="+mj-lt"/>
              </a:rPr>
              <a:t>Implement Shadowing Program for New Staff</a:t>
            </a:r>
          </a:p>
          <a:p>
            <a:pPr marL="742950" lvl="1" indent="-285750">
              <a:buFont typeface="Wingdings" panose="05000000000000000000" pitchFamily="2" charset="2"/>
              <a:buChar char="ü"/>
            </a:pPr>
            <a:r>
              <a:rPr lang="en-US" b="1" dirty="0">
                <a:solidFill>
                  <a:schemeClr val="tx1"/>
                </a:solidFill>
                <a:latin typeface="+mj-lt"/>
              </a:rPr>
              <a:t>Increase Trainings Grandmothers, Mothers, and Child Rehabilitation on Business/Farming </a:t>
            </a:r>
          </a:p>
        </p:txBody>
      </p:sp>
      <p:sp>
        <p:nvSpPr>
          <p:cNvPr id="8" name="Rectangle 7">
            <a:extLst>
              <a:ext uri="{FF2B5EF4-FFF2-40B4-BE49-F238E27FC236}">
                <a16:creationId xmlns:a16="http://schemas.microsoft.com/office/drawing/2014/main" id="{36536447-1ADA-425D-A4B6-03E4A0246A4C}"/>
              </a:ext>
            </a:extLst>
          </p:cNvPr>
          <p:cNvSpPr/>
          <p:nvPr/>
        </p:nvSpPr>
        <p:spPr>
          <a:xfrm>
            <a:off x="1364099" y="1452107"/>
            <a:ext cx="2449107" cy="449106"/>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Training / Education</a:t>
            </a:r>
          </a:p>
        </p:txBody>
      </p:sp>
      <p:sp>
        <p:nvSpPr>
          <p:cNvPr id="9" name="Rectangle 8">
            <a:extLst>
              <a:ext uri="{FF2B5EF4-FFF2-40B4-BE49-F238E27FC236}">
                <a16:creationId xmlns:a16="http://schemas.microsoft.com/office/drawing/2014/main" id="{EB9C99AF-7A2B-45F5-B73F-E2223176C1C1}"/>
              </a:ext>
            </a:extLst>
          </p:cNvPr>
          <p:cNvSpPr/>
          <p:nvPr/>
        </p:nvSpPr>
        <p:spPr>
          <a:xfrm>
            <a:off x="4644702" y="1706794"/>
            <a:ext cx="3327463" cy="424224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4B87C3-8B39-486E-A6BA-C6125E4637F9}"/>
              </a:ext>
            </a:extLst>
          </p:cNvPr>
          <p:cNvSpPr/>
          <p:nvPr/>
        </p:nvSpPr>
        <p:spPr>
          <a:xfrm>
            <a:off x="4838669" y="2082462"/>
            <a:ext cx="2895771" cy="365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Calibri Light (Headings)"/>
              </a:rPr>
              <a:t>A Focus on Community: </a:t>
            </a:r>
          </a:p>
          <a:p>
            <a:pPr marL="742950" lvl="1" indent="-285750">
              <a:buFont typeface="Wingdings" panose="05000000000000000000" pitchFamily="2" charset="2"/>
              <a:buChar char="ü"/>
            </a:pPr>
            <a:r>
              <a:rPr lang="en-US" b="1" dirty="0">
                <a:solidFill>
                  <a:schemeClr val="tx1"/>
                </a:solidFill>
                <a:latin typeface="Calibri Light (Headings)"/>
              </a:rPr>
              <a:t>Hold Events after Sporting Gatherings for Young Positives</a:t>
            </a:r>
          </a:p>
          <a:p>
            <a:pPr marL="742950" lvl="1" indent="-285750">
              <a:buFont typeface="Wingdings" panose="05000000000000000000" pitchFamily="2" charset="2"/>
              <a:buChar char="ü"/>
            </a:pPr>
            <a:r>
              <a:rPr lang="en-US" b="1" dirty="0">
                <a:solidFill>
                  <a:schemeClr val="tx1"/>
                </a:solidFill>
                <a:latin typeface="Calibri Light (Headings)"/>
              </a:rPr>
              <a:t>Host Town Halls and Events between All Staff and Management</a:t>
            </a:r>
          </a:p>
          <a:p>
            <a:pPr marL="742950" lvl="1" indent="-285750">
              <a:buFont typeface="Wingdings" panose="05000000000000000000" pitchFamily="2" charset="2"/>
              <a:buChar char="ü"/>
            </a:pPr>
            <a:r>
              <a:rPr lang="en-US" b="1" dirty="0">
                <a:solidFill>
                  <a:schemeClr val="tx1"/>
                </a:solidFill>
                <a:latin typeface="Calibri Light (Headings)"/>
              </a:rPr>
              <a:t>Create a Community for Mothers and Care and Treatment</a:t>
            </a:r>
          </a:p>
        </p:txBody>
      </p:sp>
      <p:sp>
        <p:nvSpPr>
          <p:cNvPr id="11" name="Rectangle 10">
            <a:extLst>
              <a:ext uri="{FF2B5EF4-FFF2-40B4-BE49-F238E27FC236}">
                <a16:creationId xmlns:a16="http://schemas.microsoft.com/office/drawing/2014/main" id="{333875E2-9C30-495C-887C-C751814C822C}"/>
              </a:ext>
            </a:extLst>
          </p:cNvPr>
          <p:cNvSpPr/>
          <p:nvPr/>
        </p:nvSpPr>
        <p:spPr>
          <a:xfrm>
            <a:off x="5089593" y="1467174"/>
            <a:ext cx="2449107" cy="449106"/>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Community</a:t>
            </a:r>
          </a:p>
        </p:txBody>
      </p:sp>
      <p:sp>
        <p:nvSpPr>
          <p:cNvPr id="12" name="Rectangle 11">
            <a:extLst>
              <a:ext uri="{FF2B5EF4-FFF2-40B4-BE49-F238E27FC236}">
                <a16:creationId xmlns:a16="http://schemas.microsoft.com/office/drawing/2014/main" id="{CFCBFEBF-9560-4E56-BA2F-47CD8E4206EB}"/>
              </a:ext>
            </a:extLst>
          </p:cNvPr>
          <p:cNvSpPr/>
          <p:nvPr/>
        </p:nvSpPr>
        <p:spPr>
          <a:xfrm>
            <a:off x="8314618" y="1706794"/>
            <a:ext cx="3327463" cy="424224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4F33C9-3BF7-4175-BC5B-BE11FA5E7AF5}"/>
              </a:ext>
            </a:extLst>
          </p:cNvPr>
          <p:cNvSpPr/>
          <p:nvPr/>
        </p:nvSpPr>
        <p:spPr>
          <a:xfrm>
            <a:off x="8508585" y="2082462"/>
            <a:ext cx="2895771" cy="365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Calibri Light (Headings)"/>
              </a:rPr>
              <a:t>A Focus on Quality: </a:t>
            </a:r>
          </a:p>
          <a:p>
            <a:pPr marL="742950" lvl="1" indent="-285750">
              <a:buFont typeface="Wingdings" panose="05000000000000000000" pitchFamily="2" charset="2"/>
              <a:buChar char="ü"/>
            </a:pPr>
            <a:r>
              <a:rPr lang="en-US" b="1" dirty="0">
                <a:solidFill>
                  <a:schemeClr val="tx1"/>
                </a:solidFill>
                <a:latin typeface="Calibri Light (Headings)"/>
              </a:rPr>
              <a:t>Maintain Personal Relationships and Follow-Ups with Clientele</a:t>
            </a:r>
          </a:p>
          <a:p>
            <a:pPr marL="742950" lvl="1" indent="-285750">
              <a:buFont typeface="Wingdings" panose="05000000000000000000" pitchFamily="2" charset="2"/>
              <a:buChar char="ü"/>
            </a:pPr>
            <a:r>
              <a:rPr lang="en-US" b="1" dirty="0">
                <a:solidFill>
                  <a:schemeClr val="tx1"/>
                </a:solidFill>
                <a:latin typeface="Calibri Light (Headings)"/>
              </a:rPr>
              <a:t>Create an Anonymous Suggestion Box</a:t>
            </a:r>
          </a:p>
          <a:p>
            <a:pPr marL="742950" lvl="1" indent="-285750">
              <a:buFont typeface="Wingdings" panose="05000000000000000000" pitchFamily="2" charset="2"/>
              <a:buChar char="ü"/>
            </a:pPr>
            <a:r>
              <a:rPr lang="en-US" b="1" dirty="0">
                <a:solidFill>
                  <a:schemeClr val="tx1"/>
                </a:solidFill>
                <a:latin typeface="Calibri Light (Headings)"/>
              </a:rPr>
              <a:t>Reduce Wait Times / Create Entertainment During Wait Times</a:t>
            </a:r>
          </a:p>
          <a:p>
            <a:pPr marL="742950" lvl="1" indent="-285750">
              <a:buFont typeface="Wingdings" panose="05000000000000000000" pitchFamily="2" charset="2"/>
              <a:buChar char="ü"/>
            </a:pPr>
            <a:r>
              <a:rPr lang="en-US" b="1" dirty="0">
                <a:solidFill>
                  <a:schemeClr val="tx1"/>
                </a:solidFill>
                <a:latin typeface="Calibri Light (Headings)"/>
              </a:rPr>
              <a:t>Maintain Confidentiality</a:t>
            </a:r>
          </a:p>
          <a:p>
            <a:pPr marL="742950" lvl="1" indent="-285750">
              <a:buFont typeface="Wingdings" panose="05000000000000000000" pitchFamily="2" charset="2"/>
              <a:buChar char="ü"/>
            </a:pPr>
            <a:endParaRPr lang="en-US" b="1" dirty="0">
              <a:solidFill>
                <a:schemeClr val="tx1"/>
              </a:solidFill>
              <a:latin typeface="Calibri Light (Headings)"/>
            </a:endParaRPr>
          </a:p>
        </p:txBody>
      </p:sp>
      <p:sp>
        <p:nvSpPr>
          <p:cNvPr id="14" name="Rectangle 13">
            <a:extLst>
              <a:ext uri="{FF2B5EF4-FFF2-40B4-BE49-F238E27FC236}">
                <a16:creationId xmlns:a16="http://schemas.microsoft.com/office/drawing/2014/main" id="{E6FD25C7-AACC-4D54-8217-68464FC9E52C}"/>
              </a:ext>
            </a:extLst>
          </p:cNvPr>
          <p:cNvSpPr/>
          <p:nvPr/>
        </p:nvSpPr>
        <p:spPr>
          <a:xfrm>
            <a:off x="8759509" y="1467174"/>
            <a:ext cx="2449107" cy="449106"/>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Quality of Care</a:t>
            </a:r>
          </a:p>
        </p:txBody>
      </p:sp>
    </p:spTree>
    <p:extLst>
      <p:ext uri="{BB962C8B-B14F-4D97-AF65-F5344CB8AC3E}">
        <p14:creationId xmlns:p14="http://schemas.microsoft.com/office/powerpoint/2010/main" val="21402947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DD9613F-262B-4F47-A955-17D1D592D61F}"/>
              </a:ext>
            </a:extLst>
          </p:cNvPr>
          <p:cNvSpPr txBox="1">
            <a:spLocks/>
          </p:cNvSpPr>
          <p:nvPr/>
        </p:nvSpPr>
        <p:spPr>
          <a:xfrm>
            <a:off x="352120" y="-294903"/>
            <a:ext cx="8575311" cy="1761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33DAAB5-BC05-42B5-B5D7-E70245AE24FB}"/>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Agenda</a:t>
            </a:r>
          </a:p>
        </p:txBody>
      </p:sp>
      <p:graphicFrame>
        <p:nvGraphicFramePr>
          <p:cNvPr id="4" name="Table 3">
            <a:extLst>
              <a:ext uri="{FF2B5EF4-FFF2-40B4-BE49-F238E27FC236}">
                <a16:creationId xmlns:a16="http://schemas.microsoft.com/office/drawing/2014/main" id="{7B5071B1-A0B7-4DA7-A331-562CD3EABA58}"/>
              </a:ext>
            </a:extLst>
          </p:cNvPr>
          <p:cNvGraphicFramePr>
            <a:graphicFrameLocks noGrp="1"/>
          </p:cNvGraphicFramePr>
          <p:nvPr>
            <p:extLst>
              <p:ext uri="{D42A27DB-BD31-4B8C-83A1-F6EECF244321}">
                <p14:modId xmlns:p14="http://schemas.microsoft.com/office/powerpoint/2010/main" val="2567118127"/>
              </p:ext>
            </p:extLst>
          </p:nvPr>
        </p:nvGraphicFramePr>
        <p:xfrm>
          <a:off x="496503" y="1296237"/>
          <a:ext cx="10813181" cy="4231548"/>
        </p:xfrm>
        <a:graphic>
          <a:graphicData uri="http://schemas.openxmlformats.org/drawingml/2006/table">
            <a:tbl>
              <a:tblPr firstRow="1" bandRow="1">
                <a:tableStyleId>{F5AB1C69-6EDB-4FF4-983F-18BD219EF322}</a:tableStyleId>
              </a:tblPr>
              <a:tblGrid>
                <a:gridCol w="10813181">
                  <a:extLst>
                    <a:ext uri="{9D8B030D-6E8A-4147-A177-3AD203B41FA5}">
                      <a16:colId xmlns:a16="http://schemas.microsoft.com/office/drawing/2014/main" val="110657628"/>
                    </a:ext>
                  </a:extLst>
                </a:gridCol>
              </a:tblGrid>
              <a:tr h="491167">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St. Francis Overview</a:t>
                      </a:r>
                    </a:p>
                  </a:txBody>
                  <a:tcPr marL="68580" marR="68580" marT="0" marB="0" anchor="ctr">
                    <a:solidFill>
                      <a:srgbClr val="F0F0F0"/>
                    </a:solidFill>
                  </a:tcPr>
                </a:tc>
                <a:extLst>
                  <a:ext uri="{0D108BD9-81ED-4DB2-BD59-A6C34878D82A}">
                    <a16:rowId xmlns:a16="http://schemas.microsoft.com/office/drawing/2014/main" val="1684879274"/>
                  </a:ext>
                </a:extLst>
              </a:tr>
              <a:tr h="453376">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Metrics 2010 vs. 2018</a:t>
                      </a:r>
                    </a:p>
                  </a:txBody>
                  <a:tcPr marL="68580" marR="68580" marT="0" marB="0" anchor="ctr"/>
                </a:tc>
                <a:extLst>
                  <a:ext uri="{0D108BD9-81ED-4DB2-BD59-A6C34878D82A}">
                    <a16:rowId xmlns:a16="http://schemas.microsoft.com/office/drawing/2014/main" val="1537022539"/>
                  </a:ext>
                </a:extLst>
              </a:tr>
              <a:tr h="491167">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Staff Findings</a:t>
                      </a:r>
                    </a:p>
                  </a:txBody>
                  <a:tcPr marL="68580" marR="68580" marT="0" marB="0" anchor="ctr"/>
                </a:tc>
                <a:extLst>
                  <a:ext uri="{0D108BD9-81ED-4DB2-BD59-A6C34878D82A}">
                    <a16:rowId xmlns:a16="http://schemas.microsoft.com/office/drawing/2014/main" val="824267039"/>
                  </a:ext>
                </a:extLst>
              </a:tr>
              <a:tr h="453376">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Patient Findings (Care and Treatment, Grandmothers, MCH, Child Rehabilitation Center)</a:t>
                      </a:r>
                    </a:p>
                  </a:txBody>
                  <a:tcPr marL="68580" marR="68580" marT="0" marB="0" anchor="ctr"/>
                </a:tc>
                <a:extLst>
                  <a:ext uri="{0D108BD9-81ED-4DB2-BD59-A6C34878D82A}">
                    <a16:rowId xmlns:a16="http://schemas.microsoft.com/office/drawing/2014/main" val="1492240771"/>
                  </a:ext>
                </a:extLst>
              </a:tr>
              <a:tr h="453376">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Testimonials</a:t>
                      </a:r>
                    </a:p>
                  </a:txBody>
                  <a:tcPr marL="68580" marR="68580" marT="0" marB="0" anchor="ctr"/>
                </a:tc>
                <a:extLst>
                  <a:ext uri="{0D108BD9-81ED-4DB2-BD59-A6C34878D82A}">
                    <a16:rowId xmlns:a16="http://schemas.microsoft.com/office/drawing/2014/main" val="608297021"/>
                  </a:ext>
                </a:extLst>
              </a:tr>
              <a:tr h="491167">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Takeaways</a:t>
                      </a:r>
                    </a:p>
                  </a:txBody>
                  <a:tcPr marL="68580" marR="68580" marT="0" marB="0" anchor="ctr"/>
                </a:tc>
                <a:extLst>
                  <a:ext uri="{0D108BD9-81ED-4DB2-BD59-A6C34878D82A}">
                    <a16:rowId xmlns:a16="http://schemas.microsoft.com/office/drawing/2014/main" val="2678861325"/>
                  </a:ext>
                </a:extLst>
              </a:tr>
              <a:tr h="491167">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Core Recommendations</a:t>
                      </a:r>
                    </a:p>
                  </a:txBody>
                  <a:tcPr marL="68580" marR="68580" marT="0" marB="0" anchor="ctr"/>
                </a:tc>
                <a:extLst>
                  <a:ext uri="{0D108BD9-81ED-4DB2-BD59-A6C34878D82A}">
                    <a16:rowId xmlns:a16="http://schemas.microsoft.com/office/drawing/2014/main" val="687790263"/>
                  </a:ext>
                </a:extLst>
              </a:tr>
              <a:tr h="453376">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Thank You + Questions</a:t>
                      </a:r>
                    </a:p>
                  </a:txBody>
                  <a:tcPr marL="68580" marR="68580" marT="0" marB="0" anchor="ctr"/>
                </a:tc>
                <a:extLst>
                  <a:ext uri="{0D108BD9-81ED-4DB2-BD59-A6C34878D82A}">
                    <a16:rowId xmlns:a16="http://schemas.microsoft.com/office/drawing/2014/main" val="309875015"/>
                  </a:ext>
                </a:extLst>
              </a:tr>
              <a:tr h="453376">
                <a:tc>
                  <a:txBody>
                    <a:bodyPr/>
                    <a:lstStyle/>
                    <a:p>
                      <a:pPr marL="342900" marR="0" indent="-342900">
                        <a:spcBef>
                          <a:spcPts val="0"/>
                        </a:spcBef>
                        <a:spcAft>
                          <a:spcPts val="0"/>
                        </a:spcAft>
                        <a:buFont typeface="Arial" panose="020B0604020202020204" pitchFamily="34" charset="0"/>
                        <a:buChar char="•"/>
                      </a:pPr>
                      <a:r>
                        <a:rPr lang="en-US" sz="2000" b="0" dirty="0">
                          <a:solidFill>
                            <a:schemeClr val="tx1"/>
                          </a:solidFill>
                          <a:effectLst/>
                          <a:latin typeface="+mj-lt"/>
                          <a:ea typeface="Calibri" panose="020F0502020204030204" pitchFamily="34" charset="0"/>
                          <a:cs typeface="Times New Roman" panose="02020603050405020304" pitchFamily="18" charset="0"/>
                        </a:rPr>
                        <a:t>Appendix (Full Feedback, Funding Resources, Case Studies)</a:t>
                      </a:r>
                    </a:p>
                  </a:txBody>
                  <a:tcPr marL="68580" marR="68580" marT="0" marB="0" anchor="ctr"/>
                </a:tc>
                <a:extLst>
                  <a:ext uri="{0D108BD9-81ED-4DB2-BD59-A6C34878D82A}">
                    <a16:rowId xmlns:a16="http://schemas.microsoft.com/office/drawing/2014/main" val="2803427212"/>
                  </a:ext>
                </a:extLst>
              </a:tr>
            </a:tbl>
          </a:graphicData>
        </a:graphic>
      </p:graphicFrame>
    </p:spTree>
    <p:extLst>
      <p:ext uri="{BB962C8B-B14F-4D97-AF65-F5344CB8AC3E}">
        <p14:creationId xmlns:p14="http://schemas.microsoft.com/office/powerpoint/2010/main" val="1403792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E0EE1C-EA75-4D4E-9EEE-481EEDF0CBC7}"/>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Thank You!</a:t>
            </a:r>
          </a:p>
        </p:txBody>
      </p:sp>
      <p:sp>
        <p:nvSpPr>
          <p:cNvPr id="5" name="Rectangle 4">
            <a:extLst>
              <a:ext uri="{FF2B5EF4-FFF2-40B4-BE49-F238E27FC236}">
                <a16:creationId xmlns:a16="http://schemas.microsoft.com/office/drawing/2014/main" id="{65A823E2-D437-4C00-BA31-BC5FAFACD233}"/>
              </a:ext>
            </a:extLst>
          </p:cNvPr>
          <p:cNvSpPr/>
          <p:nvPr/>
        </p:nvSpPr>
        <p:spPr>
          <a:xfrm>
            <a:off x="3128071" y="1638096"/>
            <a:ext cx="5935858" cy="3887423"/>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863B57-FF4A-4281-A876-8E5AD78CE3DE}"/>
              </a:ext>
            </a:extLst>
          </p:cNvPr>
          <p:cNvSpPr/>
          <p:nvPr/>
        </p:nvSpPr>
        <p:spPr>
          <a:xfrm>
            <a:off x="3406792" y="1912565"/>
            <a:ext cx="5344595" cy="3378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solidFill>
                  <a:schemeClr val="tx1"/>
                </a:solidFill>
                <a:latin typeface="+mj-lt"/>
              </a:rPr>
              <a:t>To the staff of St. Francis: Thank you for your kindness, openness, and generosity over the past week. </a:t>
            </a:r>
          </a:p>
          <a:p>
            <a:pPr algn="ctr"/>
            <a:r>
              <a:rPr lang="en-US" sz="3600" b="1" dirty="0">
                <a:solidFill>
                  <a:schemeClr val="tx1"/>
                </a:solidFill>
                <a:latin typeface="+mj-lt"/>
              </a:rPr>
              <a:t>Special Thanks to Ali, Paul, and Mohammed!</a:t>
            </a:r>
          </a:p>
        </p:txBody>
      </p:sp>
      <p:sp>
        <p:nvSpPr>
          <p:cNvPr id="2" name="Slide Number Placeholder 1">
            <a:extLst>
              <a:ext uri="{FF2B5EF4-FFF2-40B4-BE49-F238E27FC236}">
                <a16:creationId xmlns:a16="http://schemas.microsoft.com/office/drawing/2014/main" id="{297BDB37-92B7-4F87-82BA-5150BDBA6120}"/>
              </a:ext>
            </a:extLst>
          </p:cNvPr>
          <p:cNvSpPr>
            <a:spLocks noGrp="1"/>
          </p:cNvSpPr>
          <p:nvPr>
            <p:ph type="sldNum" sz="quarter" idx="12"/>
          </p:nvPr>
        </p:nvSpPr>
        <p:spPr/>
        <p:txBody>
          <a:bodyPr/>
          <a:lstStyle/>
          <a:p>
            <a:fld id="{A71F5363-F965-4E7E-B735-F0016A646D07}" type="slidenum">
              <a:rPr lang="en-US" smtClean="0"/>
              <a:t>20</a:t>
            </a:fld>
            <a:endParaRPr lang="en-US"/>
          </a:p>
        </p:txBody>
      </p:sp>
    </p:spTree>
    <p:extLst>
      <p:ext uri="{BB962C8B-B14F-4D97-AF65-F5344CB8AC3E}">
        <p14:creationId xmlns:p14="http://schemas.microsoft.com/office/powerpoint/2010/main" val="3181788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B43A-0047-4DBA-AA92-BF1060586927}"/>
              </a:ext>
            </a:extLst>
          </p:cNvPr>
          <p:cNvSpPr>
            <a:spLocks noGrp="1"/>
          </p:cNvSpPr>
          <p:nvPr>
            <p:ph type="title"/>
          </p:nvPr>
        </p:nvSpPr>
        <p:spPr>
          <a:xfrm>
            <a:off x="438751" y="2508674"/>
            <a:ext cx="10515600" cy="1325563"/>
          </a:xfrm>
        </p:spPr>
        <p:txBody>
          <a:bodyPr>
            <a:normAutofit/>
          </a:bodyPr>
          <a:lstStyle/>
          <a:p>
            <a:r>
              <a:rPr lang="en-US" sz="3600" dirty="0">
                <a:latin typeface="Segoe UI" panose="020B0502040204020203" pitchFamily="34"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D237BDEB-1982-4724-80F4-ECE47EAF0AA5}"/>
              </a:ext>
            </a:extLst>
          </p:cNvPr>
          <p:cNvSpPr>
            <a:spLocks noGrp="1"/>
          </p:cNvSpPr>
          <p:nvPr>
            <p:ph type="sldNum" sz="quarter" idx="12"/>
          </p:nvPr>
        </p:nvSpPr>
        <p:spPr/>
        <p:txBody>
          <a:bodyPr/>
          <a:lstStyle/>
          <a:p>
            <a:fld id="{A71F5363-F965-4E7E-B735-F0016A646D07}" type="slidenum">
              <a:rPr lang="en-US" smtClean="0"/>
              <a:t>21</a:t>
            </a:fld>
            <a:endParaRPr lang="en-US"/>
          </a:p>
        </p:txBody>
      </p:sp>
    </p:spTree>
    <p:extLst>
      <p:ext uri="{BB962C8B-B14F-4D97-AF65-F5344CB8AC3E}">
        <p14:creationId xmlns:p14="http://schemas.microsoft.com/office/powerpoint/2010/main" val="2199666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B43A-0047-4DBA-AA92-BF1060586927}"/>
              </a:ext>
            </a:extLst>
          </p:cNvPr>
          <p:cNvSpPr>
            <a:spLocks noGrp="1"/>
          </p:cNvSpPr>
          <p:nvPr>
            <p:ph type="title"/>
          </p:nvPr>
        </p:nvSpPr>
        <p:spPr>
          <a:xfrm>
            <a:off x="438751" y="2508674"/>
            <a:ext cx="10515600" cy="1325563"/>
          </a:xfrm>
        </p:spPr>
        <p:txBody>
          <a:bodyPr>
            <a:normAutofit/>
          </a:bodyPr>
          <a:lstStyle/>
          <a:p>
            <a:r>
              <a:rPr lang="en-US" sz="3600" dirty="0">
                <a:latin typeface="Segoe UI" panose="020B0502040204020203" pitchFamily="34" charset="0"/>
                <a:cs typeface="Segoe UI" panose="020B0502040204020203" pitchFamily="34" charset="0"/>
              </a:rPr>
              <a:t>Appendix</a:t>
            </a:r>
          </a:p>
        </p:txBody>
      </p:sp>
    </p:spTree>
    <p:extLst>
      <p:ext uri="{BB962C8B-B14F-4D97-AF65-F5344CB8AC3E}">
        <p14:creationId xmlns:p14="http://schemas.microsoft.com/office/powerpoint/2010/main" val="923275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Staff Positive Feedback</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117557176"/>
              </p:ext>
            </p:extLst>
          </p:nvPr>
        </p:nvGraphicFramePr>
        <p:xfrm>
          <a:off x="553452" y="1187029"/>
          <a:ext cx="11142974" cy="5120640"/>
        </p:xfrm>
        <a:graphic>
          <a:graphicData uri="http://schemas.openxmlformats.org/drawingml/2006/table">
            <a:tbl>
              <a:tblPr firstRow="1" bandRow="1">
                <a:tableStyleId>{073A0DAA-6AF3-43AB-8588-CEC1D06C72B9}</a:tableStyleId>
              </a:tblPr>
              <a:tblGrid>
                <a:gridCol w="11142974">
                  <a:extLst>
                    <a:ext uri="{9D8B030D-6E8A-4147-A177-3AD203B41FA5}">
                      <a16:colId xmlns:a16="http://schemas.microsoft.com/office/drawing/2014/main" val="4171729105"/>
                    </a:ext>
                  </a:extLst>
                </a:gridCol>
              </a:tblGrid>
              <a:tr h="136445">
                <a:tc>
                  <a:txBody>
                    <a:bodyPr/>
                    <a:lstStyle/>
                    <a:p>
                      <a:r>
                        <a:rPr lang="en-US" b="1" dirty="0">
                          <a:latin typeface="Segoe UI" panose="020B0502040204020203" pitchFamily="34" charset="0"/>
                          <a:cs typeface="Segoe UI" panose="020B0502040204020203" pitchFamily="34" charset="0"/>
                        </a:rPr>
                        <a:t>Positive Feedback</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is using it’s resources effectively to add value to the community.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 staff is committed, motivated, and comes to work with the intention to serve. Staff has been known to work despite salary delays.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 staff is flexible to work with, and exemplifies great teamwork.</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has a diversified number of program and services.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Quality of service at St. Francis is generally high.</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appreciates the Young Positives program.</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has a good relationship with the government.</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Viral suppression is going well for adults.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enjoy the home visits and feel that they are making a difference.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Good communication between staff members within a team.</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Drugs hare generally well funded.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Food security interventions for grandmothers are going well.</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Grandmothers are responsive to being mobilized.</a:t>
                      </a:r>
                    </a:p>
                    <a:p>
                      <a:pPr marL="285750" lvl="0" indent="-285750">
                        <a:buFont typeface="Arial" panose="020B0604020202020204" pitchFamily="34" charset="0"/>
                        <a:buChar char="•"/>
                      </a:pPr>
                      <a:r>
                        <a:rPr lang="en-US" sz="1800" b="1" i="0" kern="1200" dirty="0">
                          <a:solidFill>
                            <a:schemeClr val="dk1"/>
                          </a:solidFill>
                          <a:effectLst/>
                          <a:latin typeface="+mj-lt"/>
                          <a:ea typeface="+mn-ea"/>
                          <a:cs typeface="+mn-cs"/>
                        </a:rPr>
                        <a:t>Programming for the grandmothers has led to cohesion within the group.</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There is a lot of excitement around the Grandmother’s Market construction and kick-off. </a:t>
                      </a:r>
                    </a:p>
                    <a:p>
                      <a:pPr marL="285750" indent="-285750">
                        <a:buFont typeface="Arial" panose="020B0604020202020204" pitchFamily="34" charset="0"/>
                        <a:buChar char="•"/>
                      </a:pPr>
                      <a:r>
                        <a:rPr lang="en-US" sz="1800" b="1" kern="1200" dirty="0">
                          <a:solidFill>
                            <a:schemeClr val="dk1"/>
                          </a:solidFill>
                          <a:effectLst/>
                          <a:latin typeface="+mj-lt"/>
                          <a:ea typeface="+mn-ea"/>
                          <a:cs typeface="+mn-cs"/>
                        </a:rPr>
                        <a:t>The savings group available to mother is great.</a:t>
                      </a:r>
                      <a:endParaRPr lang="en-US" b="1" dirty="0">
                        <a:latin typeface="+mj-lt"/>
                      </a:endParaRP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EEDB0359-C289-40A6-8FF5-719A9DF406B1}"/>
              </a:ext>
            </a:extLst>
          </p:cNvPr>
          <p:cNvSpPr>
            <a:spLocks noGrp="1"/>
          </p:cNvSpPr>
          <p:nvPr>
            <p:ph type="sldNum" sz="quarter" idx="12"/>
          </p:nvPr>
        </p:nvSpPr>
        <p:spPr/>
        <p:txBody>
          <a:bodyPr/>
          <a:lstStyle/>
          <a:p>
            <a:fld id="{A71F5363-F965-4E7E-B735-F0016A646D07}" type="slidenum">
              <a:rPr lang="en-US" smtClean="0"/>
              <a:t>23</a:t>
            </a:fld>
            <a:endParaRPr lang="en-US"/>
          </a:p>
        </p:txBody>
      </p:sp>
    </p:spTree>
    <p:extLst>
      <p:ext uri="{BB962C8B-B14F-4D97-AF65-F5344CB8AC3E}">
        <p14:creationId xmlns:p14="http://schemas.microsoft.com/office/powerpoint/2010/main" val="5820464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Staff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1958836043"/>
              </p:ext>
            </p:extLst>
          </p:nvPr>
        </p:nvGraphicFramePr>
        <p:xfrm>
          <a:off x="553452" y="1187029"/>
          <a:ext cx="11149552" cy="4572000"/>
        </p:xfrm>
        <a:graphic>
          <a:graphicData uri="http://schemas.openxmlformats.org/drawingml/2006/table">
            <a:tbl>
              <a:tblPr firstRow="1" bandRow="1">
                <a:tableStyleId>{073A0DAA-6AF3-43AB-8588-CEC1D06C72B9}</a:tableStyleId>
              </a:tblPr>
              <a:tblGrid>
                <a:gridCol w="11149552">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b="1" dirty="0">
                          <a:latin typeface="Segoe UI" panose="020B0502040204020203" pitchFamily="34" charset="0"/>
                          <a:cs typeface="Segoe UI" panose="020B0502040204020203" pitchFamily="34" charset="0"/>
                        </a:rPr>
                        <a:t>Challenges</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is sometimes confused about what their specific job responsibilities are. Management will randomly add new aspects to staff’s jobs, sometimes without informing the staff. Staff roles and expectations need to be clearly defined.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Additional opportunities for career development are being requested, specifically when it comes to skills refreshers and mentorship.</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Management needs to be more involved in direct service and field visits. By having this experience they can better understand what everyone is doing.</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There is confusion around the new restructuring.</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Salaries are sometimes delayed due to funding complications.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Employee turnover is high due to low salaries.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Transport for both staff and clients is a problem. Not enough St. Francis owned vehicles to effectively conduct work.</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generally feels that quality of service is more important than the number of people served; could explain lack of data recording.</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Treatment rates for non-HIV patients are much lower than expected.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Specialized services should also be provided at St. Francis (e.g., dental, vision).</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is over-reliant on money from donors.</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65636BFA-A79D-4DDA-AA42-0D1D5DCC4881}"/>
              </a:ext>
            </a:extLst>
          </p:cNvPr>
          <p:cNvSpPr>
            <a:spLocks noGrp="1"/>
          </p:cNvSpPr>
          <p:nvPr>
            <p:ph type="sldNum" sz="quarter" idx="12"/>
          </p:nvPr>
        </p:nvSpPr>
        <p:spPr/>
        <p:txBody>
          <a:bodyPr/>
          <a:lstStyle/>
          <a:p>
            <a:fld id="{A71F5363-F965-4E7E-B735-F0016A646D07}" type="slidenum">
              <a:rPr lang="en-US" smtClean="0"/>
              <a:t>24</a:t>
            </a:fld>
            <a:endParaRPr lang="en-US"/>
          </a:p>
        </p:txBody>
      </p:sp>
    </p:spTree>
    <p:extLst>
      <p:ext uri="{BB962C8B-B14F-4D97-AF65-F5344CB8AC3E}">
        <p14:creationId xmlns:p14="http://schemas.microsoft.com/office/powerpoint/2010/main" val="277962588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Staff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1674067751"/>
              </p:ext>
            </p:extLst>
          </p:nvPr>
        </p:nvGraphicFramePr>
        <p:xfrm>
          <a:off x="553452" y="1187029"/>
          <a:ext cx="11199797" cy="484632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sz="1800" b="1" kern="1200" dirty="0">
                          <a:solidFill>
                            <a:schemeClr val="lt1"/>
                          </a:solidFill>
                          <a:latin typeface="Segoe UI" panose="020B0502040204020203" pitchFamily="34" charset="0"/>
                          <a:ea typeface="+mn-ea"/>
                          <a:cs typeface="Segoe UI" panose="020B0502040204020203" pitchFamily="34" charset="0"/>
                        </a:rPr>
                        <a:t>Challenges</a:t>
                      </a:r>
                      <a:endParaRPr lang="en-US" b="1" dirty="0">
                        <a:latin typeface="Segoe UI" panose="020B0502040204020203" pitchFamily="34" charset="0"/>
                        <a:cs typeface="Segoe UI" panose="020B0502040204020203" pitchFamily="34" charset="0"/>
                      </a:endParaRP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Wants more support from management to treat opportunistic infections. Currently don’t provide comprehensive service and patients feel underserved.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Counseling should be done on a weekly basis.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wishes they had more time to spend in the clinic serving clients.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Some HIV children are depressed and are not being treated for this.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Management should bring in other peer organizations who can provide the children with new success stories, and to help the children develop socially.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need more age-appropriate toys and dolls (specifically for ages 4-7).</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There is more training required on business practices related specifically to farming.</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staff should provide the farming training and conduct follow up for continuity and increased likelihood of implementation.</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should purchase a loud speaker to use when they are in the field trying to mobilize people for community engagement.</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Obtain funding for refreshments to provide during community engagement.</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Schools that St. Francis is providing funds to need to be properly vetted for quality.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should try to utilize more volunteer healthcare trainees to offset the low number of social workers.</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04859903-5518-4C19-8F66-473AEF5746BE}"/>
              </a:ext>
            </a:extLst>
          </p:cNvPr>
          <p:cNvSpPr>
            <a:spLocks noGrp="1"/>
          </p:cNvSpPr>
          <p:nvPr>
            <p:ph type="sldNum" sz="quarter" idx="12"/>
          </p:nvPr>
        </p:nvSpPr>
        <p:spPr/>
        <p:txBody>
          <a:bodyPr/>
          <a:lstStyle/>
          <a:p>
            <a:fld id="{A71F5363-F965-4E7E-B735-F0016A646D07}" type="slidenum">
              <a:rPr lang="en-US" smtClean="0"/>
              <a:t>25</a:t>
            </a:fld>
            <a:endParaRPr lang="en-US"/>
          </a:p>
        </p:txBody>
      </p:sp>
    </p:spTree>
    <p:extLst>
      <p:ext uri="{BB962C8B-B14F-4D97-AF65-F5344CB8AC3E}">
        <p14:creationId xmlns:p14="http://schemas.microsoft.com/office/powerpoint/2010/main" val="38591993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Staff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1178940735"/>
              </p:ext>
            </p:extLst>
          </p:nvPr>
        </p:nvGraphicFramePr>
        <p:xfrm>
          <a:off x="553453" y="1187029"/>
          <a:ext cx="11199796" cy="5120640"/>
        </p:xfrm>
        <a:graphic>
          <a:graphicData uri="http://schemas.openxmlformats.org/drawingml/2006/table">
            <a:tbl>
              <a:tblPr firstRow="1" bandRow="1">
                <a:tableStyleId>{073A0DAA-6AF3-43AB-8588-CEC1D06C72B9}</a:tableStyleId>
              </a:tblPr>
              <a:tblGrid>
                <a:gridCol w="11199796">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sz="1800" b="1" kern="1200" dirty="0">
                          <a:solidFill>
                            <a:schemeClr val="lt1"/>
                          </a:solidFill>
                          <a:latin typeface="Segoe UI" panose="020B0502040204020203" pitchFamily="34" charset="0"/>
                          <a:ea typeface="+mn-ea"/>
                          <a:cs typeface="Segoe UI" panose="020B0502040204020203" pitchFamily="34" charset="0"/>
                        </a:rPr>
                        <a:t>Challenges</a:t>
                      </a:r>
                      <a:endParaRPr lang="en-US" b="1" dirty="0">
                        <a:latin typeface="Segoe UI" panose="020B0502040204020203" pitchFamily="34" charset="0"/>
                        <a:cs typeface="Segoe UI" panose="020B0502040204020203" pitchFamily="34" charset="0"/>
                      </a:endParaRP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Employees are overworked, sometimes working 24 hour shifts.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Management doesn’t seem to know what Child Rehabilitation does.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roles on IGAs are too confusing; IGAs haven’t had enough time focused to them.</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Could be helpful to have a specific person assigned to be the IGA coordinator. </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Guardians are misappropriating funds/resources meant for HIV+ child to their other children.</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HIV+ children could work part time at St. Francis or at Child Rehabilitation Center to teach them skills and give them opportunity to earn and save their own money.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Guardians that have land should farm in order to increase food security.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Services to more remote areas is needed.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More staff for home-based care is needed.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Tools should also be providing for IGAs, not just training.</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feels constrained by resources; there are instances where the time it takes to get resources could lead to loss of life.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Need to reduce the number of part-time employees by replacing them with full-time employees.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believes that St. Francis should build a temporary theater until permanent theatre is built.</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would like their contributions to be formally and regularly recognized.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find it hard to find accommodation since St. Francis does not provide it on-site.</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1C098247-6D0E-459A-A91E-627F72859858}"/>
              </a:ext>
            </a:extLst>
          </p:cNvPr>
          <p:cNvSpPr>
            <a:spLocks noGrp="1"/>
          </p:cNvSpPr>
          <p:nvPr>
            <p:ph type="sldNum" sz="quarter" idx="12"/>
          </p:nvPr>
        </p:nvSpPr>
        <p:spPr/>
        <p:txBody>
          <a:bodyPr/>
          <a:lstStyle/>
          <a:p>
            <a:fld id="{A71F5363-F965-4E7E-B735-F0016A646D07}" type="slidenum">
              <a:rPr lang="en-US" smtClean="0"/>
              <a:t>26</a:t>
            </a:fld>
            <a:endParaRPr lang="en-US"/>
          </a:p>
        </p:txBody>
      </p:sp>
    </p:spTree>
    <p:extLst>
      <p:ext uri="{BB962C8B-B14F-4D97-AF65-F5344CB8AC3E}">
        <p14:creationId xmlns:p14="http://schemas.microsoft.com/office/powerpoint/2010/main" val="27912141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Staff Challenges</a:t>
            </a:r>
            <a:endParaRPr lang="en-US" sz="3600" dirty="0"/>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2329279704"/>
              </p:ext>
            </p:extLst>
          </p:nvPr>
        </p:nvGraphicFramePr>
        <p:xfrm>
          <a:off x="553451" y="1187029"/>
          <a:ext cx="11199797" cy="457200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sz="1800" b="1" kern="1200" dirty="0">
                          <a:solidFill>
                            <a:schemeClr val="lt1"/>
                          </a:solidFill>
                          <a:latin typeface="Segoe UI" panose="020B0502040204020203" pitchFamily="34" charset="0"/>
                          <a:ea typeface="+mn-ea"/>
                          <a:cs typeface="Segoe UI" panose="020B0502040204020203" pitchFamily="34" charset="0"/>
                        </a:rPr>
                        <a:t>Challenges</a:t>
                      </a:r>
                      <a:endParaRPr lang="en-US" b="1" dirty="0">
                        <a:latin typeface="Segoe UI" panose="020B0502040204020203" pitchFamily="34" charset="0"/>
                        <a:cs typeface="Segoe UI" panose="020B0502040204020203" pitchFamily="34" charset="0"/>
                      </a:endParaRP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Constrained by results-based financing since results are not being consistently recorded.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should have the capability to do blood transfusions.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training needs to be targeted and improved. New staff come in with inconsistent levels of experience and expertise.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feels that there are no repercussions for bad performance. Need to clearly outline expectations for each role and manage performance.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Introduce grandmothers to guardians/caretakers to provide inspiration and support.</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wants to improve government policies and expand St. Francis’ advocacy work.</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More training is needed on simple business skills for grandmothers and mothers.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Quality of products that grandmothers are producing are not up to par with what can be found in town or online.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There are instances where mothers who give birth to an HIV- child later come back with the same child HIV+.</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Create support groups for mothers/caretakers at St. Francis to foster community.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farm is missing an irrigation system.</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Unclear how to operationalize the restructure and strategic plan.</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Lack of clear succession planning for management, like the Executive Director role.</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F549610D-C009-4637-9B5D-FBC290D45E26}"/>
              </a:ext>
            </a:extLst>
          </p:cNvPr>
          <p:cNvSpPr>
            <a:spLocks noGrp="1"/>
          </p:cNvSpPr>
          <p:nvPr>
            <p:ph type="sldNum" sz="quarter" idx="12"/>
          </p:nvPr>
        </p:nvSpPr>
        <p:spPr/>
        <p:txBody>
          <a:bodyPr/>
          <a:lstStyle/>
          <a:p>
            <a:fld id="{A71F5363-F965-4E7E-B735-F0016A646D07}" type="slidenum">
              <a:rPr lang="en-US" smtClean="0"/>
              <a:t>27</a:t>
            </a:fld>
            <a:endParaRPr lang="en-US"/>
          </a:p>
        </p:txBody>
      </p:sp>
    </p:spTree>
    <p:extLst>
      <p:ext uri="{BB962C8B-B14F-4D97-AF65-F5344CB8AC3E}">
        <p14:creationId xmlns:p14="http://schemas.microsoft.com/office/powerpoint/2010/main" val="248519202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Staff Challenges</a:t>
            </a:r>
            <a:endParaRPr lang="en-US" sz="3600" dirty="0"/>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3548912131"/>
              </p:ext>
            </p:extLst>
          </p:nvPr>
        </p:nvGraphicFramePr>
        <p:xfrm>
          <a:off x="553452" y="1187029"/>
          <a:ext cx="11199797" cy="457200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sz="1800" b="1" kern="1200" dirty="0">
                          <a:solidFill>
                            <a:schemeClr val="lt1"/>
                          </a:solidFill>
                          <a:latin typeface="Segoe UI" panose="020B0502040204020203" pitchFamily="34" charset="0"/>
                          <a:ea typeface="+mn-ea"/>
                          <a:cs typeface="Segoe UI" panose="020B0502040204020203" pitchFamily="34" charset="0"/>
                        </a:rPr>
                        <a:t>Challenges</a:t>
                      </a:r>
                      <a:endParaRPr lang="en-US" b="1" dirty="0">
                        <a:latin typeface="Segoe UI" panose="020B0502040204020203" pitchFamily="34" charset="0"/>
                        <a:cs typeface="Segoe UI" panose="020B0502040204020203" pitchFamily="34" charset="0"/>
                      </a:endParaRP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Child medication adherence is a huge issue; lack of food security seems to be a major factor.</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Follow-up with clients is a problem; clients will disappear and their addresses change.</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Macro issues hinder progress with clients: stigma, religion, economy.</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More support wanted for the pediatric clinic; transport cost coverage, pediatric-specific programming to entice caretakers to come to St. Francis.</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Guardian’s involvement and participation is very low.</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Relationship between St. Francis between Child Rehabilitation Center is lacking; the organizations don’t effectively communicate and St. Francis is clearly prioritized.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Staff is not showing up to weekly Wednesday trainings; staff doesn’t seem motivated to learn when the topic isn’t specific to their role.</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Culture at St. Francis is to not publicize/promote your work; this must change in order to bring in consistent funding.</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Staff feels structure is extremely hierarchical and do not feel comfortable interacting with management.</a:t>
                      </a:r>
                    </a:p>
                    <a:p>
                      <a:pPr marL="285750" lvl="0" indent="-285750">
                        <a:buFont typeface="Arial" panose="020B0604020202020204" pitchFamily="34" charset="0"/>
                        <a:buChar char="•"/>
                      </a:pPr>
                      <a:r>
                        <a:rPr lang="en-US" sz="1800" b="0" kern="1200" dirty="0">
                          <a:solidFill>
                            <a:schemeClr val="dk1"/>
                          </a:solidFill>
                          <a:effectLst/>
                          <a:latin typeface="+mn-lt"/>
                          <a:ea typeface="+mn-ea"/>
                          <a:cs typeface="+mn-cs"/>
                        </a:rPr>
                        <a:t>Staff would like opportunities to interact with management in a more relaxed setting. For example, a monthly “breakfast/lunch with the director” wherein staff can learn from the director, ask questions, and provide feedback.</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9F580877-A24E-4627-88D4-9DE84C9D8549}"/>
              </a:ext>
            </a:extLst>
          </p:cNvPr>
          <p:cNvSpPr>
            <a:spLocks noGrp="1"/>
          </p:cNvSpPr>
          <p:nvPr>
            <p:ph type="sldNum" sz="quarter" idx="12"/>
          </p:nvPr>
        </p:nvSpPr>
        <p:spPr/>
        <p:txBody>
          <a:bodyPr/>
          <a:lstStyle/>
          <a:p>
            <a:fld id="{A71F5363-F965-4E7E-B735-F0016A646D07}" type="slidenum">
              <a:rPr lang="en-US" smtClean="0"/>
              <a:t>28</a:t>
            </a:fld>
            <a:endParaRPr lang="en-US"/>
          </a:p>
        </p:txBody>
      </p:sp>
    </p:spTree>
    <p:extLst>
      <p:ext uri="{BB962C8B-B14F-4D97-AF65-F5344CB8AC3E}">
        <p14:creationId xmlns:p14="http://schemas.microsoft.com/office/powerpoint/2010/main" val="318945090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Full List of Patient Positive Feedback</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3540075681"/>
              </p:ext>
            </p:extLst>
          </p:nvPr>
        </p:nvGraphicFramePr>
        <p:xfrm>
          <a:off x="553452" y="1187029"/>
          <a:ext cx="11199797" cy="210312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136445">
                <a:tc>
                  <a:txBody>
                    <a:bodyPr/>
                    <a:lstStyle/>
                    <a:p>
                      <a:r>
                        <a:rPr lang="en-US" b="1" dirty="0">
                          <a:latin typeface="Segoe UI" panose="020B0502040204020203" pitchFamily="34" charset="0"/>
                          <a:cs typeface="Segoe UI" panose="020B0502040204020203" pitchFamily="34" charset="0"/>
                        </a:rPr>
                        <a:t>Care &amp; Treatment: Positive Feedback</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b="1" dirty="0">
                          <a:latin typeface="+mj-lt"/>
                        </a:rPr>
                        <a:t>Counselors and social workers are supportive and do a great job of maintaining confidentiality.</a:t>
                      </a:r>
                    </a:p>
                    <a:p>
                      <a:pPr marL="285750" lvl="0" indent="-285750">
                        <a:buFont typeface="Arial" panose="020B0604020202020204" pitchFamily="34" charset="0"/>
                        <a:buChar char="•"/>
                      </a:pPr>
                      <a:r>
                        <a:rPr lang="en-US" b="1" dirty="0">
                          <a:latin typeface="+mj-lt"/>
                        </a:rPr>
                        <a:t>HIV medications are consistently available when patients come to pick them up. </a:t>
                      </a:r>
                    </a:p>
                    <a:p>
                      <a:pPr marL="285750" lvl="0" indent="-285750">
                        <a:buFont typeface="Arial" panose="020B0604020202020204" pitchFamily="34" charset="0"/>
                        <a:buChar char="•"/>
                      </a:pPr>
                      <a:r>
                        <a:rPr lang="en-US" b="1" dirty="0">
                          <a:latin typeface="+mj-lt"/>
                        </a:rPr>
                        <a:t>Everyone interviewed has recommended family or friends to St. Francis for services.</a:t>
                      </a:r>
                    </a:p>
                    <a:p>
                      <a:pPr marL="285750" lvl="0" indent="-285750">
                        <a:buFont typeface="Arial" panose="020B0604020202020204" pitchFamily="34" charset="0"/>
                        <a:buChar char="•"/>
                      </a:pPr>
                      <a:r>
                        <a:rPr lang="en-US" b="1" dirty="0">
                          <a:latin typeface="+mj-lt"/>
                        </a:rPr>
                        <a:t>Majority of staff has good client handling skills.</a:t>
                      </a:r>
                    </a:p>
                    <a:p>
                      <a:pPr marL="285750" lvl="0" indent="-285750">
                        <a:buFont typeface="Arial" panose="020B0604020202020204" pitchFamily="34" charset="0"/>
                        <a:buChar char="•"/>
                      </a:pPr>
                      <a:r>
                        <a:rPr lang="en-US" b="1" dirty="0">
                          <a:latin typeface="+mj-lt"/>
                        </a:rPr>
                        <a:t>Counselors effectively handled a positive and negative couple.</a:t>
                      </a:r>
                    </a:p>
                    <a:p>
                      <a:pPr marL="285750" lvl="0" indent="-285750">
                        <a:buFont typeface="Arial" panose="020B0604020202020204" pitchFamily="34" charset="0"/>
                        <a:buChar char="•"/>
                      </a:pPr>
                      <a:r>
                        <a:rPr lang="en-US" b="1" dirty="0">
                          <a:latin typeface="+mj-lt"/>
                        </a:rPr>
                        <a:t>Staff listens and responds to patient medication feedback.</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graphicFrame>
        <p:nvGraphicFramePr>
          <p:cNvPr id="9" name="Table 8">
            <a:extLst>
              <a:ext uri="{FF2B5EF4-FFF2-40B4-BE49-F238E27FC236}">
                <a16:creationId xmlns:a16="http://schemas.microsoft.com/office/drawing/2014/main" id="{11541FCA-69EE-40EE-99A7-954EBA97B4DE}"/>
              </a:ext>
            </a:extLst>
          </p:cNvPr>
          <p:cNvGraphicFramePr>
            <a:graphicFrameLocks noGrp="1"/>
          </p:cNvGraphicFramePr>
          <p:nvPr>
            <p:extLst>
              <p:ext uri="{D42A27DB-BD31-4B8C-83A1-F6EECF244321}">
                <p14:modId xmlns:p14="http://schemas.microsoft.com/office/powerpoint/2010/main" val="1280576911"/>
              </p:ext>
            </p:extLst>
          </p:nvPr>
        </p:nvGraphicFramePr>
        <p:xfrm>
          <a:off x="553451" y="3705283"/>
          <a:ext cx="11199797" cy="237744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136445">
                <a:tc>
                  <a:txBody>
                    <a:bodyPr/>
                    <a:lstStyle/>
                    <a:p>
                      <a:r>
                        <a:rPr lang="en-US" b="1" dirty="0">
                          <a:latin typeface="Segoe UI" panose="020B0502040204020203" pitchFamily="34" charset="0"/>
                          <a:cs typeface="Segoe UI" panose="020B0502040204020203" pitchFamily="34" charset="0"/>
                        </a:rPr>
                        <a:t>MCH: Positive Feedback</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b="1" dirty="0">
                          <a:latin typeface="+mj-lt"/>
                        </a:rPr>
                        <a:t>Patient care and service is generally good.</a:t>
                      </a:r>
                    </a:p>
                    <a:p>
                      <a:pPr marL="285750" lvl="0" indent="-285750">
                        <a:buFont typeface="Arial" panose="020B0604020202020204" pitchFamily="34" charset="0"/>
                        <a:buChar char="•"/>
                      </a:pPr>
                      <a:r>
                        <a:rPr lang="en-US" sz="1800" b="0" kern="1200" dirty="0">
                          <a:solidFill>
                            <a:schemeClr val="dk1"/>
                          </a:solidFill>
                          <a:latin typeface="+mn-lt"/>
                          <a:ea typeface="+mn-ea"/>
                          <a:cs typeface="+mn-cs"/>
                        </a:rPr>
                        <a:t>HIV medications are consistently available when patients come to pick them up. </a:t>
                      </a:r>
                    </a:p>
                    <a:p>
                      <a:pPr marL="285750" lvl="0" indent="-285750">
                        <a:buFont typeface="Arial" panose="020B0604020202020204" pitchFamily="34" charset="0"/>
                        <a:buChar char="•"/>
                      </a:pPr>
                      <a:r>
                        <a:rPr lang="en-US" b="1" dirty="0">
                          <a:latin typeface="+mj-lt"/>
                        </a:rPr>
                        <a:t>Patients are generally pleased with variety of services offered.</a:t>
                      </a:r>
                    </a:p>
                    <a:p>
                      <a:pPr marL="285750" lvl="0" indent="-285750">
                        <a:buFont typeface="Arial" panose="020B0604020202020204" pitchFamily="34" charset="0"/>
                        <a:buChar char="•"/>
                      </a:pPr>
                      <a:r>
                        <a:rPr lang="en-US" b="1" dirty="0">
                          <a:latin typeface="+mj-lt"/>
                        </a:rPr>
                        <a:t>Mothers appreciate the Village Savings &amp; Loans program.</a:t>
                      </a:r>
                    </a:p>
                    <a:p>
                      <a:pPr marL="285750" lvl="0" indent="-285750">
                        <a:buFont typeface="Arial" panose="020B0604020202020204" pitchFamily="34" charset="0"/>
                        <a:buChar char="•"/>
                      </a:pPr>
                      <a:r>
                        <a:rPr lang="en-US" b="1" dirty="0">
                          <a:latin typeface="+mj-lt"/>
                        </a:rPr>
                        <a:t>Day-staff treats the mothers very well.</a:t>
                      </a:r>
                    </a:p>
                    <a:p>
                      <a:pPr marL="285750" lvl="0" indent="-285750">
                        <a:buFont typeface="Arial" panose="020B0604020202020204" pitchFamily="34" charset="0"/>
                        <a:buChar char="•"/>
                      </a:pPr>
                      <a:r>
                        <a:rPr lang="en-US" b="1" dirty="0">
                          <a:latin typeface="+mj-lt"/>
                        </a:rPr>
                        <a:t>Thanks to the services provided by St. Francis, mothers feel hopeful especially because some of them have been able to produce HIV- children.</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C78FD469-AD72-4F33-9A60-DC431843BF38}"/>
              </a:ext>
            </a:extLst>
          </p:cNvPr>
          <p:cNvSpPr>
            <a:spLocks noGrp="1"/>
          </p:cNvSpPr>
          <p:nvPr>
            <p:ph type="sldNum" sz="quarter" idx="12"/>
          </p:nvPr>
        </p:nvSpPr>
        <p:spPr/>
        <p:txBody>
          <a:bodyPr/>
          <a:lstStyle/>
          <a:p>
            <a:fld id="{A71F5363-F965-4E7E-B735-F0016A646D07}" type="slidenum">
              <a:rPr lang="en-US" smtClean="0"/>
              <a:t>29</a:t>
            </a:fld>
            <a:endParaRPr lang="en-US"/>
          </a:p>
        </p:txBody>
      </p:sp>
    </p:spTree>
    <p:extLst>
      <p:ext uri="{BB962C8B-B14F-4D97-AF65-F5344CB8AC3E}">
        <p14:creationId xmlns:p14="http://schemas.microsoft.com/office/powerpoint/2010/main" val="2913782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DD9613F-262B-4F47-A955-17D1D592D61F}"/>
              </a:ext>
            </a:extLst>
          </p:cNvPr>
          <p:cNvSpPr txBox="1">
            <a:spLocks/>
          </p:cNvSpPr>
          <p:nvPr/>
        </p:nvSpPr>
        <p:spPr>
          <a:xfrm>
            <a:off x="352120" y="-294903"/>
            <a:ext cx="8575311" cy="1761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640F70-078F-4D15-8B41-2B77699B5744}"/>
              </a:ext>
            </a:extLst>
          </p:cNvPr>
          <p:cNvSpPr/>
          <p:nvPr/>
        </p:nvSpPr>
        <p:spPr>
          <a:xfrm>
            <a:off x="832181" y="1390534"/>
            <a:ext cx="10525630" cy="1920553"/>
          </a:xfrm>
          <a:prstGeom prst="rect">
            <a:avLst/>
          </a:prstGeom>
          <a:solidFill>
            <a:schemeClr val="bg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dirty="0">
                <a:solidFill>
                  <a:schemeClr val="tx1"/>
                </a:solidFill>
                <a:latin typeface="Segoe UI" panose="020B0502040204020203" pitchFamily="34" charset="0"/>
                <a:cs typeface="Segoe UI" panose="020B0502040204020203" pitchFamily="34" charset="0"/>
              </a:rPr>
              <a:t>St. Francis</a:t>
            </a:r>
          </a:p>
        </p:txBody>
      </p:sp>
      <p:sp>
        <p:nvSpPr>
          <p:cNvPr id="10" name="Rectangle 9">
            <a:extLst>
              <a:ext uri="{FF2B5EF4-FFF2-40B4-BE49-F238E27FC236}">
                <a16:creationId xmlns:a16="http://schemas.microsoft.com/office/drawing/2014/main" id="{65CD980C-C726-44A0-A111-874F61460650}"/>
              </a:ext>
            </a:extLst>
          </p:cNvPr>
          <p:cNvSpPr/>
          <p:nvPr/>
        </p:nvSpPr>
        <p:spPr>
          <a:xfrm>
            <a:off x="985784" y="1804975"/>
            <a:ext cx="10176643"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b="1" dirty="0">
                <a:solidFill>
                  <a:schemeClr val="tx1"/>
                </a:solidFill>
                <a:latin typeface="+mj-lt"/>
              </a:rPr>
              <a:t>Organization Vision</a:t>
            </a:r>
            <a:r>
              <a:rPr lang="en-US" sz="1600" dirty="0">
                <a:solidFill>
                  <a:schemeClr val="tx1"/>
                </a:solidFill>
                <a:latin typeface="+mj-lt"/>
              </a:rPr>
              <a:t>: A healthy, socially, and economically empowered community. </a:t>
            </a:r>
          </a:p>
          <a:p>
            <a:pPr marL="285750" indent="-285750">
              <a:buFont typeface="Arial" panose="020B0604020202020204" pitchFamily="34" charset="0"/>
              <a:buChar char="•"/>
            </a:pPr>
            <a:r>
              <a:rPr lang="en-US" sz="1600" b="1" dirty="0">
                <a:solidFill>
                  <a:schemeClr val="tx1"/>
                </a:solidFill>
                <a:latin typeface="+mj-lt"/>
              </a:rPr>
              <a:t>Organization Mission: </a:t>
            </a:r>
            <a:r>
              <a:rPr lang="en-US" sz="1600" dirty="0">
                <a:solidFill>
                  <a:schemeClr val="tx1"/>
                </a:solidFill>
                <a:latin typeface="+mj-lt"/>
              </a:rPr>
              <a:t>To provide equitable, inclusive, and affordable quality health care, economic empowerment and social services to the community. </a:t>
            </a:r>
          </a:p>
          <a:p>
            <a:pPr marL="285750" indent="-285750">
              <a:buFont typeface="Arial" panose="020B0604020202020204" pitchFamily="34" charset="0"/>
              <a:buChar char="•"/>
            </a:pPr>
            <a:r>
              <a:rPr lang="en-US" altLang="en-US" sz="1600" b="1" dirty="0">
                <a:solidFill>
                  <a:schemeClr val="tx1"/>
                </a:solidFill>
                <a:latin typeface="+mj-lt"/>
              </a:rPr>
              <a:t>Five Strategic Objectives</a:t>
            </a:r>
            <a:r>
              <a:rPr lang="en-US" altLang="en-US" sz="1600" dirty="0">
                <a:solidFill>
                  <a:schemeClr val="tx1"/>
                </a:solidFill>
                <a:latin typeface="+mj-lt"/>
              </a:rPr>
              <a:t>: Economic Empowerment, Family Strengthening, Food Security and Nutrition, Youth Empowerment, Affordable Health Services</a:t>
            </a:r>
          </a:p>
        </p:txBody>
      </p:sp>
      <p:sp>
        <p:nvSpPr>
          <p:cNvPr id="11" name="Title 1">
            <a:extLst>
              <a:ext uri="{FF2B5EF4-FFF2-40B4-BE49-F238E27FC236}">
                <a16:creationId xmlns:a16="http://schemas.microsoft.com/office/drawing/2014/main" id="{833DAAB5-BC05-42B5-B5D7-E70245AE24FB}"/>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St. Francis Overview</a:t>
            </a:r>
          </a:p>
        </p:txBody>
      </p:sp>
      <p:graphicFrame>
        <p:nvGraphicFramePr>
          <p:cNvPr id="12" name="Table 11">
            <a:extLst>
              <a:ext uri="{FF2B5EF4-FFF2-40B4-BE49-F238E27FC236}">
                <a16:creationId xmlns:a16="http://schemas.microsoft.com/office/drawing/2014/main" id="{5F04893F-7A0A-4C6F-8B66-9E833189B862}"/>
              </a:ext>
            </a:extLst>
          </p:cNvPr>
          <p:cNvGraphicFramePr>
            <a:graphicFrameLocks noGrp="1"/>
          </p:cNvGraphicFramePr>
          <p:nvPr>
            <p:extLst>
              <p:ext uri="{D42A27DB-BD31-4B8C-83A1-F6EECF244321}">
                <p14:modId xmlns:p14="http://schemas.microsoft.com/office/powerpoint/2010/main" val="536517728"/>
              </p:ext>
            </p:extLst>
          </p:nvPr>
        </p:nvGraphicFramePr>
        <p:xfrm>
          <a:off x="3521814" y="3499968"/>
          <a:ext cx="2467160" cy="2611941"/>
        </p:xfrm>
        <a:graphic>
          <a:graphicData uri="http://schemas.openxmlformats.org/drawingml/2006/table">
            <a:tbl>
              <a:tblPr firstRow="1" bandRow="1">
                <a:tableStyleId>{F5AB1C69-6EDB-4FF4-983F-18BD219EF322}</a:tableStyleId>
              </a:tblPr>
              <a:tblGrid>
                <a:gridCol w="2467160">
                  <a:extLst>
                    <a:ext uri="{9D8B030D-6E8A-4147-A177-3AD203B41FA5}">
                      <a16:colId xmlns:a16="http://schemas.microsoft.com/office/drawing/2014/main" val="1178263100"/>
                    </a:ext>
                  </a:extLst>
                </a:gridCol>
              </a:tblGrid>
              <a:tr h="359693">
                <a:tc>
                  <a:txBody>
                    <a:bodyPr/>
                    <a:lstStyle/>
                    <a:p>
                      <a:pPr marL="0" indent="0" algn="ctr" defTabSz="914400" rtl="0" eaLnBrk="1" latinLnBrk="0" hangingPunct="1">
                        <a:buFont typeface="Arial" panose="020B0604020202020204" pitchFamily="34" charset="0"/>
                        <a:buNone/>
                      </a:pPr>
                      <a:r>
                        <a:rPr lang="en-US" sz="1600" b="1" kern="1200" dirty="0">
                          <a:solidFill>
                            <a:schemeClr val="lt1"/>
                          </a:solidFill>
                          <a:latin typeface="Segoe UI" panose="020B0502040204020203" pitchFamily="34" charset="0"/>
                          <a:ea typeface="+mn-ea"/>
                          <a:cs typeface="Segoe UI" panose="020B0502040204020203" pitchFamily="34" charset="0"/>
                        </a:rPr>
                        <a:t>Grandmothers</a:t>
                      </a:r>
                    </a:p>
                  </a:txBody>
                  <a:tcPr>
                    <a:solidFill>
                      <a:srgbClr val="595959"/>
                    </a:solidFill>
                  </a:tcPr>
                </a:tc>
                <a:extLst>
                  <a:ext uri="{0D108BD9-81ED-4DB2-BD59-A6C34878D82A}">
                    <a16:rowId xmlns:a16="http://schemas.microsoft.com/office/drawing/2014/main" val="3986546385"/>
                  </a:ext>
                </a:extLst>
              </a:tr>
              <a:tr h="2252248">
                <a:tc>
                  <a:txBody>
                    <a:bodyPr/>
                    <a:lstStyle/>
                    <a:p>
                      <a:pPr marL="285750" indent="-285750">
                        <a:buFont typeface="Arial" panose="020B0604020202020204" pitchFamily="34" charset="0"/>
                        <a:buChar char="•"/>
                      </a:pPr>
                      <a:r>
                        <a:rPr lang="en-US" sz="1500" b="1" dirty="0">
                          <a:latin typeface="+mj-lt"/>
                        </a:rPr>
                        <a:t>St. Francis provides programming and a community for grandmothers who are responsible for the care and treatment of children impacted by HIV. </a:t>
                      </a:r>
                      <a:endParaRPr lang="en-US" sz="1500" b="0" dirty="0">
                        <a:latin typeface="+mj-lt"/>
                      </a:endParaRPr>
                    </a:p>
                  </a:txBody>
                  <a:tcPr>
                    <a:solidFill>
                      <a:schemeClr val="bg1">
                        <a:lumMod val="95000"/>
                      </a:schemeClr>
                    </a:solidFill>
                  </a:tcPr>
                </a:tc>
                <a:extLst>
                  <a:ext uri="{0D108BD9-81ED-4DB2-BD59-A6C34878D82A}">
                    <a16:rowId xmlns:a16="http://schemas.microsoft.com/office/drawing/2014/main" val="4247402435"/>
                  </a:ext>
                </a:extLst>
              </a:tr>
            </a:tbl>
          </a:graphicData>
        </a:graphic>
      </p:graphicFrame>
      <p:graphicFrame>
        <p:nvGraphicFramePr>
          <p:cNvPr id="13" name="Table 12">
            <a:extLst>
              <a:ext uri="{FF2B5EF4-FFF2-40B4-BE49-F238E27FC236}">
                <a16:creationId xmlns:a16="http://schemas.microsoft.com/office/drawing/2014/main" id="{1E97613A-3D21-4442-A8E7-85B5C3ADCFBF}"/>
              </a:ext>
            </a:extLst>
          </p:cNvPr>
          <p:cNvGraphicFramePr>
            <a:graphicFrameLocks noGrp="1"/>
          </p:cNvGraphicFramePr>
          <p:nvPr>
            <p:extLst>
              <p:ext uri="{D42A27DB-BD31-4B8C-83A1-F6EECF244321}">
                <p14:modId xmlns:p14="http://schemas.microsoft.com/office/powerpoint/2010/main" val="1009941008"/>
              </p:ext>
            </p:extLst>
          </p:nvPr>
        </p:nvGraphicFramePr>
        <p:xfrm>
          <a:off x="6206230" y="3499971"/>
          <a:ext cx="2467160" cy="2611941"/>
        </p:xfrm>
        <a:graphic>
          <a:graphicData uri="http://schemas.openxmlformats.org/drawingml/2006/table">
            <a:tbl>
              <a:tblPr firstRow="1" bandRow="1">
                <a:tableStyleId>{F5AB1C69-6EDB-4FF4-983F-18BD219EF322}</a:tableStyleId>
              </a:tblPr>
              <a:tblGrid>
                <a:gridCol w="2467160">
                  <a:extLst>
                    <a:ext uri="{9D8B030D-6E8A-4147-A177-3AD203B41FA5}">
                      <a16:colId xmlns:a16="http://schemas.microsoft.com/office/drawing/2014/main" val="1178263100"/>
                    </a:ext>
                  </a:extLst>
                </a:gridCol>
              </a:tblGrid>
              <a:tr h="222113">
                <a:tc>
                  <a:txBody>
                    <a:bodyPr/>
                    <a:lstStyle/>
                    <a:p>
                      <a:pPr marL="0" indent="0" algn="ctr" defTabSz="914400" rtl="0" eaLnBrk="1" latinLnBrk="0" hangingPunct="1">
                        <a:buFont typeface="Arial" panose="020B0604020202020204" pitchFamily="34" charset="0"/>
                        <a:buNone/>
                      </a:pPr>
                      <a:r>
                        <a:rPr lang="en-US" sz="1600" b="1" kern="1200" dirty="0">
                          <a:solidFill>
                            <a:schemeClr val="lt1"/>
                          </a:solidFill>
                          <a:latin typeface="Segoe UI" panose="020B0502040204020203" pitchFamily="34" charset="0"/>
                          <a:ea typeface="+mn-ea"/>
                          <a:cs typeface="Segoe UI" panose="020B0502040204020203" pitchFamily="34" charset="0"/>
                        </a:rPr>
                        <a:t>MCH</a:t>
                      </a:r>
                    </a:p>
                  </a:txBody>
                  <a:tcPr>
                    <a:solidFill>
                      <a:srgbClr val="595959"/>
                    </a:solidFill>
                  </a:tcPr>
                </a:tc>
                <a:extLst>
                  <a:ext uri="{0D108BD9-81ED-4DB2-BD59-A6C34878D82A}">
                    <a16:rowId xmlns:a16="http://schemas.microsoft.com/office/drawing/2014/main" val="3986546385"/>
                  </a:ext>
                </a:extLst>
              </a:tr>
              <a:tr h="2276661">
                <a:tc>
                  <a:txBody>
                    <a:bodyPr/>
                    <a:lstStyle/>
                    <a:p>
                      <a:pPr marL="285750" lvl="1" indent="-285750" algn="l" defTabSz="914400" rtl="0" eaLnBrk="1" fontAlgn="base" latinLnBrk="0" hangingPunct="1">
                        <a:buFont typeface="Arial" panose="020B0604020202020204" pitchFamily="34" charset="0"/>
                        <a:buChar char="•"/>
                      </a:pPr>
                      <a:r>
                        <a:rPr lang="en-US" sz="1500" b="1" i="0" u="none" strike="noStrike" kern="1200" dirty="0">
                          <a:solidFill>
                            <a:schemeClr val="dk1"/>
                          </a:solidFill>
                          <a:effectLst/>
                          <a:latin typeface="+mj-lt"/>
                          <a:ea typeface="+mn-ea"/>
                          <a:cs typeface="+mn-cs"/>
                        </a:rPr>
                        <a:t>St. Francis provides a variety of MCH care for all mothers, regardless of HIV status. Services include: antenatal, live births, postnatal, and vaccinations.</a:t>
                      </a:r>
                    </a:p>
                  </a:txBody>
                  <a:tcPr>
                    <a:solidFill>
                      <a:schemeClr val="bg1">
                        <a:lumMod val="95000"/>
                      </a:schemeClr>
                    </a:solidFill>
                  </a:tcPr>
                </a:tc>
                <a:extLst>
                  <a:ext uri="{0D108BD9-81ED-4DB2-BD59-A6C34878D82A}">
                    <a16:rowId xmlns:a16="http://schemas.microsoft.com/office/drawing/2014/main" val="4247402435"/>
                  </a:ext>
                </a:extLst>
              </a:tr>
            </a:tbl>
          </a:graphicData>
        </a:graphic>
      </p:graphicFrame>
      <p:graphicFrame>
        <p:nvGraphicFramePr>
          <p:cNvPr id="14" name="Table 13">
            <a:extLst>
              <a:ext uri="{FF2B5EF4-FFF2-40B4-BE49-F238E27FC236}">
                <a16:creationId xmlns:a16="http://schemas.microsoft.com/office/drawing/2014/main" id="{E7EA931D-F016-4D88-AA13-FC28B8BFE037}"/>
              </a:ext>
            </a:extLst>
          </p:cNvPr>
          <p:cNvGraphicFramePr>
            <a:graphicFrameLocks noGrp="1"/>
          </p:cNvGraphicFramePr>
          <p:nvPr>
            <p:extLst>
              <p:ext uri="{D42A27DB-BD31-4B8C-83A1-F6EECF244321}">
                <p14:modId xmlns:p14="http://schemas.microsoft.com/office/powerpoint/2010/main" val="3564632245"/>
              </p:ext>
            </p:extLst>
          </p:nvPr>
        </p:nvGraphicFramePr>
        <p:xfrm>
          <a:off x="8887444" y="3528020"/>
          <a:ext cx="2467160" cy="2626981"/>
        </p:xfrm>
        <a:graphic>
          <a:graphicData uri="http://schemas.openxmlformats.org/drawingml/2006/table">
            <a:tbl>
              <a:tblPr firstRow="1" bandRow="1">
                <a:tableStyleId>{F5AB1C69-6EDB-4FF4-983F-18BD219EF322}</a:tableStyleId>
              </a:tblPr>
              <a:tblGrid>
                <a:gridCol w="2467160">
                  <a:extLst>
                    <a:ext uri="{9D8B030D-6E8A-4147-A177-3AD203B41FA5}">
                      <a16:colId xmlns:a16="http://schemas.microsoft.com/office/drawing/2014/main" val="1178263100"/>
                    </a:ext>
                  </a:extLst>
                </a:gridCol>
              </a:tblGrid>
              <a:tr h="320241">
                <a:tc>
                  <a:txBody>
                    <a:bodyPr/>
                    <a:lstStyle/>
                    <a:p>
                      <a:pPr algn="ctr"/>
                      <a:r>
                        <a:rPr lang="en-US" sz="1600" b="1" dirty="0">
                          <a:latin typeface="Segoe UI" panose="020B0502040204020203" pitchFamily="34" charset="0"/>
                          <a:cs typeface="Segoe UI" panose="020B0502040204020203" pitchFamily="34" charset="0"/>
                        </a:rPr>
                        <a:t>Child Rehabilitation</a:t>
                      </a:r>
                    </a:p>
                  </a:txBody>
                  <a:tcPr>
                    <a:solidFill>
                      <a:srgbClr val="595959"/>
                    </a:solidFill>
                  </a:tcPr>
                </a:tc>
                <a:extLst>
                  <a:ext uri="{0D108BD9-81ED-4DB2-BD59-A6C34878D82A}">
                    <a16:rowId xmlns:a16="http://schemas.microsoft.com/office/drawing/2014/main" val="3986546385"/>
                  </a:ext>
                </a:extLst>
              </a:tr>
              <a:tr h="2291701">
                <a:tc>
                  <a:txBody>
                    <a:bodyPr/>
                    <a:lstStyle/>
                    <a:p>
                      <a:pPr marL="285750" indent="-285750" rtl="0" fontAlgn="base">
                        <a:buFont typeface="Arial" panose="020B0604020202020204" pitchFamily="34" charset="0"/>
                        <a:buChar char="•"/>
                      </a:pPr>
                      <a:r>
                        <a:rPr lang="en-US" sz="1500" b="1" i="0" u="none" strike="noStrike" kern="1200" dirty="0">
                          <a:solidFill>
                            <a:schemeClr val="dk1"/>
                          </a:solidFill>
                          <a:effectLst/>
                          <a:latin typeface="+mj-lt"/>
                          <a:ea typeface="+mn-ea"/>
                          <a:cs typeface="+mn-cs"/>
                        </a:rPr>
                        <a:t>The Child Rehabilitation Center aims at rehabilitating HIV Positive or severely malnourished children, reintegrate them into their communities and give them knowledge for a self-sustaining future. </a:t>
                      </a:r>
                    </a:p>
                  </a:txBody>
                  <a:tcPr>
                    <a:solidFill>
                      <a:schemeClr val="bg1">
                        <a:lumMod val="95000"/>
                      </a:schemeClr>
                    </a:solidFill>
                  </a:tcPr>
                </a:tc>
                <a:extLst>
                  <a:ext uri="{0D108BD9-81ED-4DB2-BD59-A6C34878D82A}">
                    <a16:rowId xmlns:a16="http://schemas.microsoft.com/office/drawing/2014/main" val="4247402435"/>
                  </a:ext>
                </a:extLst>
              </a:tr>
            </a:tbl>
          </a:graphicData>
        </a:graphic>
      </p:graphicFrame>
      <p:graphicFrame>
        <p:nvGraphicFramePr>
          <p:cNvPr id="15" name="Table 14">
            <a:extLst>
              <a:ext uri="{FF2B5EF4-FFF2-40B4-BE49-F238E27FC236}">
                <a16:creationId xmlns:a16="http://schemas.microsoft.com/office/drawing/2014/main" id="{CFC8A248-2635-417F-A9A4-575188EAAC1F}"/>
              </a:ext>
            </a:extLst>
          </p:cNvPr>
          <p:cNvGraphicFramePr>
            <a:graphicFrameLocks noGrp="1"/>
          </p:cNvGraphicFramePr>
          <p:nvPr>
            <p:extLst>
              <p:ext uri="{D42A27DB-BD31-4B8C-83A1-F6EECF244321}">
                <p14:modId xmlns:p14="http://schemas.microsoft.com/office/powerpoint/2010/main" val="4262356945"/>
              </p:ext>
            </p:extLst>
          </p:nvPr>
        </p:nvGraphicFramePr>
        <p:xfrm>
          <a:off x="837398" y="3503179"/>
          <a:ext cx="2467160" cy="2608730"/>
        </p:xfrm>
        <a:graphic>
          <a:graphicData uri="http://schemas.openxmlformats.org/drawingml/2006/table">
            <a:tbl>
              <a:tblPr firstRow="1" bandRow="1">
                <a:tableStyleId>{F5AB1C69-6EDB-4FF4-983F-18BD219EF322}</a:tableStyleId>
              </a:tblPr>
              <a:tblGrid>
                <a:gridCol w="2467160">
                  <a:extLst>
                    <a:ext uri="{9D8B030D-6E8A-4147-A177-3AD203B41FA5}">
                      <a16:colId xmlns:a16="http://schemas.microsoft.com/office/drawing/2014/main" val="1178263100"/>
                    </a:ext>
                  </a:extLst>
                </a:gridCol>
              </a:tblGrid>
              <a:tr h="359251">
                <a:tc>
                  <a:txBody>
                    <a:bodyPr/>
                    <a:lstStyle/>
                    <a:p>
                      <a:pPr marL="0" indent="0" algn="ctr">
                        <a:buFont typeface="Arial" panose="020B0604020202020204" pitchFamily="34" charset="0"/>
                        <a:buNone/>
                      </a:pPr>
                      <a:r>
                        <a:rPr lang="en-US" sz="1600" b="1" dirty="0">
                          <a:latin typeface="Segoe UI" panose="020B0502040204020203" pitchFamily="34" charset="0"/>
                          <a:cs typeface="Segoe UI" panose="020B0502040204020203" pitchFamily="34" charset="0"/>
                        </a:rPr>
                        <a:t>Care and Treatment</a:t>
                      </a:r>
                    </a:p>
                  </a:txBody>
                  <a:tcPr>
                    <a:solidFill>
                      <a:srgbClr val="595959"/>
                    </a:solidFill>
                  </a:tcPr>
                </a:tc>
                <a:extLst>
                  <a:ext uri="{0D108BD9-81ED-4DB2-BD59-A6C34878D82A}">
                    <a16:rowId xmlns:a16="http://schemas.microsoft.com/office/drawing/2014/main" val="3986546385"/>
                  </a:ext>
                </a:extLst>
              </a:tr>
              <a:tr h="2249479">
                <a:tc>
                  <a:txBody>
                    <a:bodyPr/>
                    <a:lstStyle/>
                    <a:p>
                      <a:pPr marL="285750" indent="-285750">
                        <a:buFont typeface="Arial" panose="020B0604020202020204" pitchFamily="34" charset="0"/>
                        <a:buChar char="•"/>
                      </a:pPr>
                      <a:r>
                        <a:rPr lang="en-US" sz="1500" b="1" dirty="0">
                          <a:latin typeface="+mj-lt"/>
                        </a:rPr>
                        <a:t>Originally rooted in the treatment of HIV, St. Francis has expanded to a variety of treatment and health support provided through counselors, an outpatient clinic, and a pharmacy. </a:t>
                      </a:r>
                    </a:p>
                  </a:txBody>
                  <a:tcPr>
                    <a:solidFill>
                      <a:schemeClr val="bg1">
                        <a:lumMod val="95000"/>
                      </a:schemeClr>
                    </a:solidFill>
                  </a:tcPr>
                </a:tc>
                <a:extLst>
                  <a:ext uri="{0D108BD9-81ED-4DB2-BD59-A6C34878D82A}">
                    <a16:rowId xmlns:a16="http://schemas.microsoft.com/office/drawing/2014/main" val="4247402435"/>
                  </a:ext>
                </a:extLst>
              </a:tr>
            </a:tbl>
          </a:graphicData>
        </a:graphic>
      </p:graphicFrame>
    </p:spTree>
    <p:extLst>
      <p:ext uri="{BB962C8B-B14F-4D97-AF65-F5344CB8AC3E}">
        <p14:creationId xmlns:p14="http://schemas.microsoft.com/office/powerpoint/2010/main" val="38412208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Full List of Patient Positive Feedback</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4199247026"/>
              </p:ext>
            </p:extLst>
          </p:nvPr>
        </p:nvGraphicFramePr>
        <p:xfrm>
          <a:off x="553452" y="1145467"/>
          <a:ext cx="11199797" cy="429768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136445">
                <a:tc>
                  <a:txBody>
                    <a:bodyPr/>
                    <a:lstStyle/>
                    <a:p>
                      <a:r>
                        <a:rPr lang="en-US" b="1" dirty="0">
                          <a:latin typeface="Segoe UI" panose="020B0502040204020203" pitchFamily="34" charset="0"/>
                          <a:cs typeface="Segoe UI" panose="020B0502040204020203" pitchFamily="34" charset="0"/>
                        </a:rPr>
                        <a:t>Child Rehabilitation: Positive Feedback</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b="1" dirty="0">
                          <a:latin typeface="+mj-lt"/>
                        </a:rPr>
                        <a:t>Free medication (HIV-related and other) is greatly appreciated.</a:t>
                      </a:r>
                    </a:p>
                    <a:p>
                      <a:pPr marL="285750" lvl="0" indent="-285750">
                        <a:buFont typeface="Arial" panose="020B0604020202020204" pitchFamily="34" charset="0"/>
                        <a:buChar char="•"/>
                      </a:pPr>
                      <a:r>
                        <a:rPr lang="en-US" b="1" dirty="0">
                          <a:latin typeface="+mj-lt"/>
                        </a:rPr>
                        <a:t>Transport coverage is excellent and allows them to consistently come to St. Francis.</a:t>
                      </a:r>
                    </a:p>
                    <a:p>
                      <a:pPr marL="285750" lvl="0" indent="-285750">
                        <a:buFont typeface="Arial" panose="020B0604020202020204" pitchFamily="34" charset="0"/>
                        <a:buChar char="•"/>
                      </a:pPr>
                      <a:r>
                        <a:rPr lang="en-US" b="1" dirty="0">
                          <a:latin typeface="+mj-lt"/>
                        </a:rPr>
                        <a:t>Child Rehabilitation Center coverage of school fees is greatly appreciated; many stated that they wouldn’t be able to succeed without it.</a:t>
                      </a:r>
                    </a:p>
                    <a:p>
                      <a:pPr marL="285750" lvl="0" indent="-285750">
                        <a:buFont typeface="Arial" panose="020B0604020202020204" pitchFamily="34" charset="0"/>
                        <a:buChar char="•"/>
                      </a:pPr>
                      <a:r>
                        <a:rPr lang="en-US" b="1" dirty="0">
                          <a:latin typeface="+mj-lt"/>
                        </a:rPr>
                        <a:t>The peer education program is great and the leadership opportunity is strongly appreciated.</a:t>
                      </a:r>
                    </a:p>
                    <a:p>
                      <a:pPr marL="285750" lvl="0" indent="-285750">
                        <a:buFont typeface="Arial" panose="020B0604020202020204" pitchFamily="34" charset="0"/>
                        <a:buChar char="•"/>
                      </a:pPr>
                      <a:r>
                        <a:rPr lang="en-US" b="1" dirty="0">
                          <a:latin typeface="+mj-lt"/>
                        </a:rPr>
                        <a:t>Children enjoy the football programming and the joint programming with other youth positives.</a:t>
                      </a:r>
                    </a:p>
                    <a:p>
                      <a:pPr marL="285750" lvl="0" indent="-285750">
                        <a:buFont typeface="Arial" panose="020B0604020202020204" pitchFamily="34" charset="0"/>
                        <a:buChar char="•"/>
                      </a:pPr>
                      <a:r>
                        <a:rPr lang="en-US" b="1" dirty="0">
                          <a:latin typeface="+mj-lt"/>
                        </a:rPr>
                        <a:t>St. Francis instills a desire to give back and volunteer.</a:t>
                      </a:r>
                    </a:p>
                    <a:p>
                      <a:pPr marL="285750" lvl="0" indent="-285750">
                        <a:buFont typeface="Arial" panose="020B0604020202020204" pitchFamily="34" charset="0"/>
                        <a:buChar char="•"/>
                      </a:pPr>
                      <a:r>
                        <a:rPr lang="en-US" b="1" dirty="0">
                          <a:latin typeface="+mj-lt"/>
                        </a:rPr>
                        <a:t>The Young Positives club is a universal success.</a:t>
                      </a:r>
                    </a:p>
                    <a:p>
                      <a:pPr marL="285750" lvl="0" indent="-285750">
                        <a:buFont typeface="Arial" panose="020B0604020202020204" pitchFamily="34" charset="0"/>
                        <a:buChar char="•"/>
                      </a:pPr>
                      <a:r>
                        <a:rPr lang="en-US" b="1" dirty="0">
                          <a:latin typeface="+mj-lt"/>
                        </a:rPr>
                        <a:t>Testimonies of success stories are very effective.</a:t>
                      </a:r>
                    </a:p>
                    <a:p>
                      <a:pPr marL="285750" lvl="0" indent="-285750">
                        <a:buFont typeface="Arial" panose="020B0604020202020204" pitchFamily="34" charset="0"/>
                        <a:buChar char="•"/>
                      </a:pPr>
                      <a:r>
                        <a:rPr lang="en-US" b="1" dirty="0">
                          <a:latin typeface="+mj-lt"/>
                        </a:rPr>
                        <a:t>St. Francis provides a platform to share ideas on adherence and how to overcome adherence obstacles.</a:t>
                      </a:r>
                    </a:p>
                    <a:p>
                      <a:pPr marL="285750" lvl="0" indent="-285750">
                        <a:buFont typeface="Arial" panose="020B0604020202020204" pitchFamily="34" charset="0"/>
                        <a:buChar char="•"/>
                      </a:pPr>
                      <a:r>
                        <a:rPr lang="en-US" b="1" dirty="0">
                          <a:latin typeface="+mj-lt"/>
                        </a:rPr>
                        <a:t>Programming provides a strong education on why adherence is important, it also provides comprehensive education that helps children understand how the HIV virus works and why taking medication is necessary.</a:t>
                      </a:r>
                    </a:p>
                    <a:p>
                      <a:pPr marL="285750" lvl="0" indent="-285750">
                        <a:buFont typeface="Arial" panose="020B0604020202020204" pitchFamily="34" charset="0"/>
                        <a:buChar char="•"/>
                      </a:pPr>
                      <a:r>
                        <a:rPr lang="en-US" b="1" dirty="0">
                          <a:latin typeface="+mj-lt"/>
                        </a:rPr>
                        <a:t>St. Francis helps them understand why their life is meaningful and why they should adhere.</a:t>
                      </a:r>
                    </a:p>
                    <a:p>
                      <a:pPr marL="285750" lvl="0" indent="-285750">
                        <a:buFont typeface="Arial" panose="020B0604020202020204" pitchFamily="34" charset="0"/>
                        <a:buChar char="•"/>
                      </a:pPr>
                      <a:r>
                        <a:rPr lang="en-US" b="1" dirty="0">
                          <a:latin typeface="+mj-lt"/>
                        </a:rPr>
                        <a:t>Children love the MDD (music, dance, and drama) club, as well as the Savings Club.</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D70FE610-8617-40EB-B5DE-E284BC38381A}"/>
              </a:ext>
            </a:extLst>
          </p:cNvPr>
          <p:cNvSpPr>
            <a:spLocks noGrp="1"/>
          </p:cNvSpPr>
          <p:nvPr>
            <p:ph type="sldNum" sz="quarter" idx="12"/>
          </p:nvPr>
        </p:nvSpPr>
        <p:spPr/>
        <p:txBody>
          <a:bodyPr/>
          <a:lstStyle/>
          <a:p>
            <a:fld id="{A71F5363-F965-4E7E-B735-F0016A646D07}" type="slidenum">
              <a:rPr lang="en-US" smtClean="0"/>
              <a:t>30</a:t>
            </a:fld>
            <a:endParaRPr lang="en-US"/>
          </a:p>
        </p:txBody>
      </p:sp>
    </p:spTree>
    <p:extLst>
      <p:ext uri="{BB962C8B-B14F-4D97-AF65-F5344CB8AC3E}">
        <p14:creationId xmlns:p14="http://schemas.microsoft.com/office/powerpoint/2010/main" val="387201968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Full List of Patient Positive Feedback</a:t>
            </a:r>
          </a:p>
        </p:txBody>
      </p:sp>
      <p:graphicFrame>
        <p:nvGraphicFramePr>
          <p:cNvPr id="4" name="Table 3">
            <a:extLst>
              <a:ext uri="{FF2B5EF4-FFF2-40B4-BE49-F238E27FC236}">
                <a16:creationId xmlns:a16="http://schemas.microsoft.com/office/drawing/2014/main" id="{F99D8F92-4CD4-42F3-9374-58D4061B87AD}"/>
              </a:ext>
            </a:extLst>
          </p:cNvPr>
          <p:cNvGraphicFramePr>
            <a:graphicFrameLocks noGrp="1"/>
          </p:cNvGraphicFramePr>
          <p:nvPr>
            <p:extLst>
              <p:ext uri="{D42A27DB-BD31-4B8C-83A1-F6EECF244321}">
                <p14:modId xmlns:p14="http://schemas.microsoft.com/office/powerpoint/2010/main" val="3670288755"/>
              </p:ext>
            </p:extLst>
          </p:nvPr>
        </p:nvGraphicFramePr>
        <p:xfrm>
          <a:off x="554206" y="1281618"/>
          <a:ext cx="11314498" cy="3474720"/>
        </p:xfrm>
        <a:graphic>
          <a:graphicData uri="http://schemas.openxmlformats.org/drawingml/2006/table">
            <a:tbl>
              <a:tblPr firstRow="1" bandRow="1">
                <a:tableStyleId>{073A0DAA-6AF3-43AB-8588-CEC1D06C72B9}</a:tableStyleId>
              </a:tblPr>
              <a:tblGrid>
                <a:gridCol w="11314498">
                  <a:extLst>
                    <a:ext uri="{9D8B030D-6E8A-4147-A177-3AD203B41FA5}">
                      <a16:colId xmlns:a16="http://schemas.microsoft.com/office/drawing/2014/main" val="4171729105"/>
                    </a:ext>
                  </a:extLst>
                </a:gridCol>
              </a:tblGrid>
              <a:tr h="136445">
                <a:tc>
                  <a:txBody>
                    <a:bodyPr/>
                    <a:lstStyle/>
                    <a:p>
                      <a:r>
                        <a:rPr lang="en-US" b="1" dirty="0">
                          <a:latin typeface="Segoe UI" panose="020B0502040204020203" pitchFamily="34" charset="0"/>
                          <a:cs typeface="Segoe UI" panose="020B0502040204020203" pitchFamily="34" charset="0"/>
                        </a:rPr>
                        <a:t>Grandmothers: Positive Feedback</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b="1" dirty="0" err="1">
                          <a:latin typeface="+mj-lt"/>
                        </a:rPr>
                        <a:t>Jajas</a:t>
                      </a:r>
                      <a:r>
                        <a:rPr lang="en-US" b="1" dirty="0">
                          <a:latin typeface="+mj-lt"/>
                        </a:rPr>
                        <a:t> program is a resounding success.</a:t>
                      </a:r>
                    </a:p>
                    <a:p>
                      <a:pPr marL="285750" lvl="0" indent="-285750">
                        <a:buFont typeface="Arial" panose="020B0604020202020204" pitchFamily="34" charset="0"/>
                        <a:buChar char="•"/>
                      </a:pPr>
                      <a:r>
                        <a:rPr lang="en-US" b="1" dirty="0">
                          <a:latin typeface="+mj-lt"/>
                        </a:rPr>
                        <a:t>Grandmothers appreciate the sense of community they get from the </a:t>
                      </a:r>
                      <a:r>
                        <a:rPr lang="en-US" b="1" dirty="0" err="1">
                          <a:latin typeface="+mj-lt"/>
                        </a:rPr>
                        <a:t>Jajas</a:t>
                      </a:r>
                      <a:r>
                        <a:rPr lang="en-US" b="1" dirty="0">
                          <a:latin typeface="+mj-lt"/>
                        </a:rPr>
                        <a:t> program.</a:t>
                      </a:r>
                    </a:p>
                    <a:p>
                      <a:pPr marL="285750" lvl="0" indent="-285750">
                        <a:buFont typeface="Arial" panose="020B0604020202020204" pitchFamily="34" charset="0"/>
                        <a:buChar char="•"/>
                      </a:pPr>
                      <a:r>
                        <a:rPr lang="en-US" b="1" dirty="0">
                          <a:latin typeface="+mj-lt"/>
                        </a:rPr>
                        <a:t>Constance is much appreciate among the grandmothers.</a:t>
                      </a:r>
                    </a:p>
                    <a:p>
                      <a:pPr marL="285750" lvl="0" indent="-285750">
                        <a:buFont typeface="Arial" panose="020B0604020202020204" pitchFamily="34" charset="0"/>
                        <a:buChar char="•"/>
                      </a:pPr>
                      <a:r>
                        <a:rPr lang="en-US" b="1" dirty="0">
                          <a:latin typeface="+mj-lt"/>
                        </a:rPr>
                        <a:t>Workshops to train the grandmothers are extremely useful, as well as the materials provided through St. Francis.</a:t>
                      </a:r>
                    </a:p>
                    <a:p>
                      <a:pPr marL="285750" lvl="0" indent="-285750">
                        <a:buFont typeface="Arial" panose="020B0604020202020204" pitchFamily="34" charset="0"/>
                        <a:buChar char="•"/>
                      </a:pPr>
                      <a:r>
                        <a:rPr lang="en-US" b="1" dirty="0">
                          <a:latin typeface="+mj-lt"/>
                        </a:rPr>
                        <a:t>Primary school funding is appreciated. </a:t>
                      </a:r>
                    </a:p>
                    <a:p>
                      <a:pPr marL="285750" lvl="0" indent="-285750">
                        <a:buFont typeface="Arial" panose="020B0604020202020204" pitchFamily="34" charset="0"/>
                        <a:buChar char="•"/>
                      </a:pPr>
                      <a:r>
                        <a:rPr lang="en-US" b="1" dirty="0">
                          <a:latin typeface="+mj-lt"/>
                        </a:rPr>
                        <a:t>Grandmothers love when St. Francis conducts home follow-ups.</a:t>
                      </a:r>
                    </a:p>
                    <a:p>
                      <a:pPr marL="285750" lvl="0" indent="-285750">
                        <a:buFont typeface="Arial" panose="020B0604020202020204" pitchFamily="34" charset="0"/>
                        <a:buChar char="•"/>
                      </a:pPr>
                      <a:r>
                        <a:rPr lang="en-US" b="1" dirty="0">
                          <a:latin typeface="+mj-lt"/>
                        </a:rPr>
                        <a:t>Many grandmothers stated how thankful they were to St. Francis for the construction of their homes.</a:t>
                      </a:r>
                    </a:p>
                    <a:p>
                      <a:pPr marL="285750" lvl="0" indent="-285750">
                        <a:buFont typeface="Arial" panose="020B0604020202020204" pitchFamily="34" charset="0"/>
                        <a:buChar char="•"/>
                      </a:pPr>
                      <a:r>
                        <a:rPr lang="en-US" b="1" dirty="0">
                          <a:latin typeface="+mj-lt"/>
                        </a:rPr>
                        <a:t>Grandmothers are good about planting on the land that St. Francis bought.</a:t>
                      </a:r>
                    </a:p>
                    <a:p>
                      <a:pPr marL="285750" lvl="0" indent="-285750">
                        <a:buFont typeface="Arial" panose="020B0604020202020204" pitchFamily="34" charset="0"/>
                        <a:buChar char="•"/>
                      </a:pPr>
                      <a:r>
                        <a:rPr lang="en-US" b="1" dirty="0">
                          <a:latin typeface="+mj-lt"/>
                        </a:rPr>
                        <a:t>Grandmothers are treated very well by staff.</a:t>
                      </a:r>
                    </a:p>
                    <a:p>
                      <a:pPr marL="285750" lvl="0" indent="-285750">
                        <a:buFont typeface="Arial" panose="020B0604020202020204" pitchFamily="34" charset="0"/>
                        <a:buChar char="•"/>
                      </a:pPr>
                      <a:r>
                        <a:rPr lang="en-US" b="1" dirty="0">
                          <a:latin typeface="+mj-lt"/>
                        </a:rPr>
                        <a:t>Grandmothers are willing to work with/mentor guardians/mothers because they themselves have HIV+ children.</a:t>
                      </a:r>
                    </a:p>
                    <a:p>
                      <a:pPr marL="285750" lvl="0" indent="-285750">
                        <a:buFont typeface="Arial" panose="020B0604020202020204" pitchFamily="34" charset="0"/>
                        <a:buChar char="•"/>
                      </a:pPr>
                      <a:r>
                        <a:rPr lang="en-US" b="1" dirty="0">
                          <a:latin typeface="+mj-lt"/>
                        </a:rPr>
                        <a:t>The Village and Saving Loans program has permeated through many villages.</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93E00AF6-8183-4272-BC9D-9B6711068A24}"/>
              </a:ext>
            </a:extLst>
          </p:cNvPr>
          <p:cNvSpPr>
            <a:spLocks noGrp="1"/>
          </p:cNvSpPr>
          <p:nvPr>
            <p:ph type="sldNum" sz="quarter" idx="12"/>
          </p:nvPr>
        </p:nvSpPr>
        <p:spPr/>
        <p:txBody>
          <a:bodyPr/>
          <a:lstStyle/>
          <a:p>
            <a:fld id="{A71F5363-F965-4E7E-B735-F0016A646D07}" type="slidenum">
              <a:rPr lang="en-US" smtClean="0"/>
              <a:t>31</a:t>
            </a:fld>
            <a:endParaRPr lang="en-US"/>
          </a:p>
        </p:txBody>
      </p:sp>
    </p:spTree>
    <p:extLst>
      <p:ext uri="{BB962C8B-B14F-4D97-AF65-F5344CB8AC3E}">
        <p14:creationId xmlns:p14="http://schemas.microsoft.com/office/powerpoint/2010/main" val="133694898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Patient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1092541685"/>
              </p:ext>
            </p:extLst>
          </p:nvPr>
        </p:nvGraphicFramePr>
        <p:xfrm>
          <a:off x="553452" y="1022579"/>
          <a:ext cx="11199797" cy="539496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b="1" dirty="0">
                          <a:latin typeface="Segoe UI" panose="020B0502040204020203" pitchFamily="34" charset="0"/>
                          <a:cs typeface="Segoe UI" panose="020B0502040204020203" pitchFamily="34" charset="0"/>
                        </a:rPr>
                        <a:t>Care &amp; Treatment: Challenges</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Wait Time for counselors is too long (5-6 hours). No lunch or activities is provided during wait time for counselors.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Requested separation between stable and unstable patient groups to reduce overall client wait time.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Other facilities give chicken or goats to clients for raising as an IGA.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Other facilities give clients bikes, shirts, </a:t>
                      </a:r>
                      <a:r>
                        <a:rPr lang="en-US" sz="1800" b="0" kern="1200" dirty="0" err="1">
                          <a:solidFill>
                            <a:schemeClr val="dk1"/>
                          </a:solidFill>
                          <a:effectLst/>
                          <a:latin typeface="+mn-lt"/>
                          <a:ea typeface="+mn-ea"/>
                          <a:cs typeface="+mn-cs"/>
                        </a:rPr>
                        <a:t>etc</a:t>
                      </a:r>
                      <a:r>
                        <a:rPr lang="en-US" sz="1800" b="0" kern="1200" dirty="0">
                          <a:solidFill>
                            <a:schemeClr val="dk1"/>
                          </a:solidFill>
                          <a:effectLst/>
                          <a:latin typeface="+mn-lt"/>
                          <a:ea typeface="+mn-ea"/>
                          <a:cs typeface="+mn-cs"/>
                        </a:rPr>
                        <a:t> – clients would like St. Francis to do the same.</a:t>
                      </a:r>
                      <a:endParaRPr lang="en-US" sz="1800" b="0" kern="1200" dirty="0">
                        <a:solidFill>
                          <a:schemeClr val="dk1"/>
                        </a:solidFill>
                        <a:effectLst/>
                        <a:latin typeface="+mj-lt"/>
                        <a:ea typeface="+mn-ea"/>
                        <a:cs typeface="+mn-cs"/>
                      </a:endParaRP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Patients would like more in-home counseling. </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All staff needs to be properly trained by senior staff; new staff don’t know what to do.</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Longstanding clients of St. Francis would like community programming (e.g., annual party, community gatherings client discounts) and general respect. These efforts could help to market St. Francis in the community.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now charges for medication that they used to provide for free.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prescribes medication they don’t have consistently in stock; causes unnecessary transport costs.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doesn’t provide food for patients to take their medication.</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Patients want access to medication of all levels and costs.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Patients requested that costs of ARVs be reduced.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Patients want more education on how to take meds; new staff just say to take medication but don’t provide additional instruction (e.g., how much food to eat before taking medication).</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Patients would like St. Francis to gather more consistent feedback from them (e.g., every 6 months).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Patients would like to be given discounts and other special treatment for being patients (e.g., discounted medication for their children).</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3C562877-C099-4789-B338-4798842A8E50}"/>
              </a:ext>
            </a:extLst>
          </p:cNvPr>
          <p:cNvSpPr>
            <a:spLocks noGrp="1"/>
          </p:cNvSpPr>
          <p:nvPr>
            <p:ph type="sldNum" sz="quarter" idx="12"/>
          </p:nvPr>
        </p:nvSpPr>
        <p:spPr/>
        <p:txBody>
          <a:bodyPr/>
          <a:lstStyle/>
          <a:p>
            <a:fld id="{A71F5363-F965-4E7E-B735-F0016A646D07}" type="slidenum">
              <a:rPr lang="en-US" smtClean="0"/>
              <a:t>32</a:t>
            </a:fld>
            <a:endParaRPr lang="en-US"/>
          </a:p>
        </p:txBody>
      </p:sp>
    </p:spTree>
    <p:extLst>
      <p:ext uri="{BB962C8B-B14F-4D97-AF65-F5344CB8AC3E}">
        <p14:creationId xmlns:p14="http://schemas.microsoft.com/office/powerpoint/2010/main" val="389324782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Patient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943953175"/>
              </p:ext>
            </p:extLst>
          </p:nvPr>
        </p:nvGraphicFramePr>
        <p:xfrm>
          <a:off x="553452" y="1187029"/>
          <a:ext cx="11199797" cy="210312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b="1" dirty="0">
                          <a:latin typeface="Segoe UI" panose="020B0502040204020203" pitchFamily="34" charset="0"/>
                          <a:cs typeface="Segoe UI" panose="020B0502040204020203" pitchFamily="34" charset="0"/>
                        </a:rPr>
                        <a:t>Grandmothers: Challenges</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Would like their grandchildren/children to be sponsored through secondary school, as the skills learned in secondary school are more useful for long-term job success.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Grandmothers are good about planting crops, but need pesticides and medication to treat animals and crop diseases. </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Want more business training/workshops for entrepreneurship and businesses.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Minimal opportunity in Jinja to sell their crafts; willing to sell crafts in Kampala.</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Grandmas are short-selling their animals and crops because they are desperate for money.</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CBBAEFA5-D3BD-4C98-AAC7-1D4C758AA271}"/>
              </a:ext>
            </a:extLst>
          </p:cNvPr>
          <p:cNvSpPr>
            <a:spLocks noGrp="1"/>
          </p:cNvSpPr>
          <p:nvPr>
            <p:ph type="sldNum" sz="quarter" idx="12"/>
          </p:nvPr>
        </p:nvSpPr>
        <p:spPr/>
        <p:txBody>
          <a:bodyPr/>
          <a:lstStyle/>
          <a:p>
            <a:fld id="{A71F5363-F965-4E7E-B735-F0016A646D07}" type="slidenum">
              <a:rPr lang="en-US" smtClean="0"/>
              <a:t>33</a:t>
            </a:fld>
            <a:endParaRPr lang="en-US"/>
          </a:p>
        </p:txBody>
      </p:sp>
    </p:spTree>
    <p:extLst>
      <p:ext uri="{BB962C8B-B14F-4D97-AF65-F5344CB8AC3E}">
        <p14:creationId xmlns:p14="http://schemas.microsoft.com/office/powerpoint/2010/main" val="161798678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Patient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1904068824"/>
              </p:ext>
            </p:extLst>
          </p:nvPr>
        </p:nvGraphicFramePr>
        <p:xfrm>
          <a:off x="553452" y="976523"/>
          <a:ext cx="11199797" cy="539496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b="1" dirty="0">
                          <a:latin typeface="Segoe UI" panose="020B0502040204020203" pitchFamily="34" charset="0"/>
                          <a:cs typeface="Segoe UI" panose="020B0502040204020203" pitchFamily="34" charset="0"/>
                        </a:rPr>
                        <a:t>MCH: Challenges</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Continuous training for the Village and Saving Loans program wanted.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Mothers would like to be given consistent mentorship and training on: how to raise children, child rehabilitation, business, entrepreneurship.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mj-lt"/>
                          <a:ea typeface="+mn-ea"/>
                          <a:cs typeface="+mn-cs"/>
                        </a:rPr>
                        <a:t>There are not enough midwives/staff to support the number of mothers; </a:t>
                      </a:r>
                      <a:r>
                        <a:rPr lang="en-US" sz="1800" b="0" kern="1200" dirty="0">
                          <a:solidFill>
                            <a:schemeClr val="dk1"/>
                          </a:solidFill>
                          <a:effectLst/>
                          <a:latin typeface="+mn-lt"/>
                          <a:ea typeface="+mn-ea"/>
                          <a:cs typeface="+mn-cs"/>
                        </a:rPr>
                        <a:t>wait time for service can be up to 2 hours.</a:t>
                      </a:r>
                      <a:endParaRPr lang="en-US" sz="1800" b="0" kern="1200" dirty="0">
                        <a:solidFill>
                          <a:schemeClr val="dk1"/>
                        </a:solidFill>
                        <a:effectLst/>
                        <a:latin typeface="+mj-lt"/>
                        <a:ea typeface="+mn-ea"/>
                        <a:cs typeface="+mn-cs"/>
                      </a:endParaRP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Midwives are harsh and not attentive; day staff is great but night staff is problematic (e.g., sleeping, grumpy).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Not enough Family Planning options provided; mothers would like a greater variety of options.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Mothers would like some sort of mothers community programming.</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Numerous requests for a Mama Kit to be provided post-birth.</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Baby mosquito nets are wanted; they are inconsistently given but hospitals always give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Mothers want payment options; payment plans, health insurance, fixed annual fee charge that could cover treatment and follow up for them and their children.</a:t>
                      </a:r>
                      <a:endParaRPr lang="en-US" sz="1800" b="0" kern="1200" dirty="0">
                        <a:solidFill>
                          <a:schemeClr val="dk1"/>
                        </a:solidFill>
                        <a:effectLst/>
                        <a:latin typeface="+mj-lt"/>
                        <a:ea typeface="+mn-ea"/>
                        <a:cs typeface="+mn-cs"/>
                      </a:endParaRP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Additional outreach is needed to rural areas.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There is a strong desire for a surgical theater, even if temporary.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More privacy requested by mothers; would like to have a private room for husbands and HIV+ families to go.</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HIV+ and HIV- mothers should be split during treatment/drug pick up to protect privacy.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needs training on premature births; baby was born after 7 months and midwife took care of them for 6 hours.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Baby incubation could be offered at St. </a:t>
                      </a:r>
                      <a:r>
                        <a:rPr lang="en-US" sz="1800" b="1" kern="1200" dirty="0" err="1">
                          <a:solidFill>
                            <a:schemeClr val="dk1"/>
                          </a:solidFill>
                          <a:effectLst/>
                          <a:latin typeface="+mj-lt"/>
                          <a:ea typeface="+mn-ea"/>
                          <a:cs typeface="+mn-cs"/>
                        </a:rPr>
                        <a:t>Franics</a:t>
                      </a:r>
                      <a:r>
                        <a:rPr lang="en-US" sz="1800" b="1" kern="1200" dirty="0">
                          <a:solidFill>
                            <a:schemeClr val="dk1"/>
                          </a:solidFill>
                          <a:effectLst/>
                          <a:latin typeface="+mj-lt"/>
                          <a:ea typeface="+mn-ea"/>
                          <a:cs typeface="+mn-cs"/>
                        </a:rPr>
                        <a:t>; is offered elsewhere.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There are two reports of social workers/midwives disclosing HIV statuses to community, breach of confidentiality.</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9E2ED9B2-45FF-4EBD-B55F-D293E18891D1}"/>
              </a:ext>
            </a:extLst>
          </p:cNvPr>
          <p:cNvSpPr>
            <a:spLocks noGrp="1"/>
          </p:cNvSpPr>
          <p:nvPr>
            <p:ph type="sldNum" sz="quarter" idx="12"/>
          </p:nvPr>
        </p:nvSpPr>
        <p:spPr/>
        <p:txBody>
          <a:bodyPr/>
          <a:lstStyle/>
          <a:p>
            <a:fld id="{A71F5363-F965-4E7E-B735-F0016A646D07}" type="slidenum">
              <a:rPr lang="en-US" smtClean="0"/>
              <a:t>34</a:t>
            </a:fld>
            <a:endParaRPr lang="en-US"/>
          </a:p>
        </p:txBody>
      </p:sp>
    </p:spTree>
    <p:extLst>
      <p:ext uri="{BB962C8B-B14F-4D97-AF65-F5344CB8AC3E}">
        <p14:creationId xmlns:p14="http://schemas.microsoft.com/office/powerpoint/2010/main" val="121415747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Patient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4259363820"/>
              </p:ext>
            </p:extLst>
          </p:nvPr>
        </p:nvGraphicFramePr>
        <p:xfrm>
          <a:off x="553452" y="1187029"/>
          <a:ext cx="11199797" cy="457200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b="1" dirty="0">
                          <a:latin typeface="Segoe UI" panose="020B0502040204020203" pitchFamily="34" charset="0"/>
                          <a:cs typeface="Segoe UI" panose="020B0502040204020203" pitchFamily="34" charset="0"/>
                        </a:rPr>
                        <a:t>Child Rehabilitation: Challenges</a:t>
                      </a:r>
                    </a:p>
                  </a:txBody>
                  <a:tcPr>
                    <a:solidFill>
                      <a:srgbClr val="595959"/>
                    </a:solidFill>
                  </a:tcPr>
                </a:tc>
                <a:extLst>
                  <a:ext uri="{0D108BD9-81ED-4DB2-BD59-A6C34878D82A}">
                    <a16:rowId xmlns:a16="http://schemas.microsoft.com/office/drawing/2014/main" val="3666203003"/>
                  </a:ext>
                </a:extLst>
              </a:tr>
              <a:tr h="41444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mj-lt"/>
                          <a:ea typeface="+mn-ea"/>
                          <a:cs typeface="+mn-cs"/>
                        </a:rPr>
                        <a:t>Children want to interact with other Young Positives communities from other regions to learn how they’re coping and living. (e.g. after football matches there should be programming; this helps children share emotions and make friends.)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Stigma; parents are seen as sexually promiscuous, or you are sexually promiscuous if you have HIV. </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More comprehensive health education needs to be provided; more than just medication adherence.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Staff does not ask for feedback and there is no platform for feedback to be provided.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When children provide bad feedback, they are scared it will get escalated and their medication/services will get cut off; they would like feedback to remain anonymous.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mj-lt"/>
                          <a:ea typeface="+mn-ea"/>
                          <a:cs typeface="+mn-cs"/>
                        </a:rPr>
                        <a:t>Children want a suggestion box for them to provide anonymous feedback.</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Need more staff who specialize in child/adolescent therapy and treatment.</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want to perform their MDD for the rest of St. Francis. Would like to incorporate a modern influence into MDD.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Need to work closer with families of Child Rehabilitation Center; some kids don’t get visits for months.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 Rehabilitation Center families need food provisions so that children can have better medication adherence.</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More consistent follow ups need to be done with children who have been reintegrated. Bring children back to Child Rehabilitation Center during integration for encouragement and reminders, as children and guardians may need education and reminders on medicine adherence.</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10236DC2-0625-4F87-AE1E-F4CF9F2812AF}"/>
              </a:ext>
            </a:extLst>
          </p:cNvPr>
          <p:cNvSpPr>
            <a:spLocks noGrp="1"/>
          </p:cNvSpPr>
          <p:nvPr>
            <p:ph type="sldNum" sz="quarter" idx="12"/>
          </p:nvPr>
        </p:nvSpPr>
        <p:spPr/>
        <p:txBody>
          <a:bodyPr/>
          <a:lstStyle/>
          <a:p>
            <a:fld id="{A71F5363-F965-4E7E-B735-F0016A646D07}" type="slidenum">
              <a:rPr lang="en-US" smtClean="0"/>
              <a:t>35</a:t>
            </a:fld>
            <a:endParaRPr lang="en-US"/>
          </a:p>
        </p:txBody>
      </p:sp>
    </p:spTree>
    <p:extLst>
      <p:ext uri="{BB962C8B-B14F-4D97-AF65-F5344CB8AC3E}">
        <p14:creationId xmlns:p14="http://schemas.microsoft.com/office/powerpoint/2010/main" val="148244712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E855-E651-4643-8E03-2E669C7AA232}"/>
              </a:ext>
            </a:extLst>
          </p:cNvPr>
          <p:cNvSpPr>
            <a:spLocks noGrp="1"/>
          </p:cNvSpPr>
          <p:nvPr>
            <p:ph type="title"/>
          </p:nvPr>
        </p:nvSpPr>
        <p:spPr/>
        <p:txBody>
          <a:bodyPr>
            <a:normAutofit/>
          </a:bodyPr>
          <a:lstStyle/>
          <a:p>
            <a:r>
              <a:rPr lang="en-US" sz="3600" dirty="0">
                <a:latin typeface="Segoe UI" panose="020B0502040204020203" pitchFamily="34" charset="0"/>
                <a:cs typeface="Segoe UI" panose="020B0502040204020203" pitchFamily="34" charset="0"/>
              </a:rPr>
              <a:t>Full List of Patient Challenges</a:t>
            </a:r>
          </a:p>
        </p:txBody>
      </p:sp>
      <p:graphicFrame>
        <p:nvGraphicFramePr>
          <p:cNvPr id="5" name="Table 4">
            <a:extLst>
              <a:ext uri="{FF2B5EF4-FFF2-40B4-BE49-F238E27FC236}">
                <a16:creationId xmlns:a16="http://schemas.microsoft.com/office/drawing/2014/main" id="{62758428-F778-4F63-8FD1-736AAA17BF67}"/>
              </a:ext>
            </a:extLst>
          </p:cNvPr>
          <p:cNvGraphicFramePr>
            <a:graphicFrameLocks noGrp="1"/>
          </p:cNvGraphicFramePr>
          <p:nvPr>
            <p:extLst>
              <p:ext uri="{D42A27DB-BD31-4B8C-83A1-F6EECF244321}">
                <p14:modId xmlns:p14="http://schemas.microsoft.com/office/powerpoint/2010/main" val="2660126058"/>
              </p:ext>
            </p:extLst>
          </p:nvPr>
        </p:nvGraphicFramePr>
        <p:xfrm>
          <a:off x="553452" y="1187029"/>
          <a:ext cx="11199797" cy="4023360"/>
        </p:xfrm>
        <a:graphic>
          <a:graphicData uri="http://schemas.openxmlformats.org/drawingml/2006/table">
            <a:tbl>
              <a:tblPr firstRow="1" bandRow="1">
                <a:tableStyleId>{073A0DAA-6AF3-43AB-8588-CEC1D06C72B9}</a:tableStyleId>
              </a:tblPr>
              <a:tblGrid>
                <a:gridCol w="11199797">
                  <a:extLst>
                    <a:ext uri="{9D8B030D-6E8A-4147-A177-3AD203B41FA5}">
                      <a16:colId xmlns:a16="http://schemas.microsoft.com/office/drawing/2014/main" val="4171729105"/>
                    </a:ext>
                  </a:extLst>
                </a:gridCol>
              </a:tblGrid>
              <a:tr h="328950">
                <a:tc>
                  <a:txBody>
                    <a:bodyPr/>
                    <a:lstStyle/>
                    <a:p>
                      <a:pPr marL="0" indent="0" algn="l">
                        <a:buFont typeface="Arial" panose="020B0604020202020204" pitchFamily="34" charset="0"/>
                        <a:buNone/>
                      </a:pPr>
                      <a:r>
                        <a:rPr lang="en-US" b="1" dirty="0">
                          <a:latin typeface="Segoe UI" panose="020B0502040204020203" pitchFamily="34" charset="0"/>
                          <a:cs typeface="Segoe UI" panose="020B0502040204020203" pitchFamily="34" charset="0"/>
                        </a:rPr>
                        <a:t>Child Rehabilitation: Challenges</a:t>
                      </a:r>
                    </a:p>
                  </a:txBody>
                  <a:tcPr>
                    <a:solidFill>
                      <a:srgbClr val="595959"/>
                    </a:solidFill>
                  </a:tcPr>
                </a:tc>
                <a:extLst>
                  <a:ext uri="{0D108BD9-81ED-4DB2-BD59-A6C34878D82A}">
                    <a16:rowId xmlns:a16="http://schemas.microsoft.com/office/drawing/2014/main" val="3666203003"/>
                  </a:ext>
                </a:extLst>
              </a:tr>
              <a:tr h="414441">
                <a:tc>
                  <a:txBody>
                    <a:bodyPr/>
                    <a:lstStyle/>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Workshops for guardians should be held, so they can learn how to take care of HIV+ kids.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Guardians should have a idea sharing and support group community</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want toys, ropes, balls – diversity of recreational activities.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want to attend the Y Plus Summit through UNYPA with other young positives in Uganda. If children can’t attend, they would like the attendees of the camp to share their experiences with St. Francis.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Want more workshops related to entrepreneurship, business, finance, and life skills.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come up with business proposals but aren’t given the opportunity to launch; children would like a loan from St. Francis that they pay back to start their businesses (e.g., oven for caterer, hair dryer for hair dresser).</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want to attend their friend’s burials or at least have a memorial service at St. Francis.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want to tour Ugandan businesses to learn about other organizations.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St. Francis could help children look for jobs; they want to be able to earn money to pay for food.</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Children want regular parties/gatherings where they can share stories and photos.</a:t>
                      </a:r>
                    </a:p>
                    <a:p>
                      <a:pPr marL="285750" lvl="0" indent="-285750">
                        <a:buFont typeface="Arial" panose="020B0604020202020204" pitchFamily="34" charset="0"/>
                        <a:buChar char="•"/>
                      </a:pPr>
                      <a:r>
                        <a:rPr lang="en-US" sz="1800" b="1" kern="1200" dirty="0">
                          <a:solidFill>
                            <a:schemeClr val="dk1"/>
                          </a:solidFill>
                          <a:effectLst/>
                          <a:latin typeface="+mj-lt"/>
                          <a:ea typeface="+mn-ea"/>
                          <a:cs typeface="+mn-cs"/>
                        </a:rPr>
                        <a:t>Transport costs are seasonal, so children would like a seasonal transport coverage.</a:t>
                      </a:r>
                    </a:p>
                  </a:txBody>
                  <a:tcPr>
                    <a:solidFill>
                      <a:schemeClr val="bg1">
                        <a:lumMod val="95000"/>
                      </a:schemeClr>
                    </a:solidFill>
                  </a:tcPr>
                </a:tc>
                <a:extLst>
                  <a:ext uri="{0D108BD9-81ED-4DB2-BD59-A6C34878D82A}">
                    <a16:rowId xmlns:a16="http://schemas.microsoft.com/office/drawing/2014/main" val="2051994380"/>
                  </a:ext>
                </a:extLst>
              </a:tr>
            </a:tbl>
          </a:graphicData>
        </a:graphic>
      </p:graphicFrame>
      <p:sp>
        <p:nvSpPr>
          <p:cNvPr id="3" name="Slide Number Placeholder 2">
            <a:extLst>
              <a:ext uri="{FF2B5EF4-FFF2-40B4-BE49-F238E27FC236}">
                <a16:creationId xmlns:a16="http://schemas.microsoft.com/office/drawing/2014/main" id="{EDCD2736-3565-4A19-B9AB-DED5F24E4236}"/>
              </a:ext>
            </a:extLst>
          </p:cNvPr>
          <p:cNvSpPr>
            <a:spLocks noGrp="1"/>
          </p:cNvSpPr>
          <p:nvPr>
            <p:ph type="sldNum" sz="quarter" idx="12"/>
          </p:nvPr>
        </p:nvSpPr>
        <p:spPr/>
        <p:txBody>
          <a:bodyPr/>
          <a:lstStyle/>
          <a:p>
            <a:fld id="{A71F5363-F965-4E7E-B735-F0016A646D07}" type="slidenum">
              <a:rPr lang="en-US" smtClean="0"/>
              <a:t>36</a:t>
            </a:fld>
            <a:endParaRPr lang="en-US"/>
          </a:p>
        </p:txBody>
      </p:sp>
    </p:spTree>
    <p:extLst>
      <p:ext uri="{BB962C8B-B14F-4D97-AF65-F5344CB8AC3E}">
        <p14:creationId xmlns:p14="http://schemas.microsoft.com/office/powerpoint/2010/main" val="77255447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0185763-8EED-430D-8256-F2723D66EBC3}"/>
              </a:ext>
            </a:extLst>
          </p:cNvPr>
          <p:cNvGraphicFramePr>
            <a:graphicFrameLocks noGrp="1"/>
          </p:cNvGraphicFramePr>
          <p:nvPr>
            <p:extLst>
              <p:ext uri="{D42A27DB-BD31-4B8C-83A1-F6EECF244321}">
                <p14:modId xmlns:p14="http://schemas.microsoft.com/office/powerpoint/2010/main" val="1657105632"/>
              </p:ext>
            </p:extLst>
          </p:nvPr>
        </p:nvGraphicFramePr>
        <p:xfrm>
          <a:off x="664943" y="1228399"/>
          <a:ext cx="9533023" cy="4846320"/>
        </p:xfrm>
        <a:graphic>
          <a:graphicData uri="http://schemas.openxmlformats.org/drawingml/2006/table">
            <a:tbl>
              <a:tblPr firstRow="1" bandRow="1">
                <a:tableStyleId>{F5AB1C69-6EDB-4FF4-983F-18BD219EF322}</a:tableStyleId>
              </a:tblPr>
              <a:tblGrid>
                <a:gridCol w="9533023">
                  <a:extLst>
                    <a:ext uri="{9D8B030D-6E8A-4147-A177-3AD203B41FA5}">
                      <a16:colId xmlns:a16="http://schemas.microsoft.com/office/drawing/2014/main" val="1178263100"/>
                    </a:ext>
                  </a:extLst>
                </a:gridCol>
              </a:tblGrid>
              <a:tr h="284182">
                <a:tc>
                  <a:txBody>
                    <a:bodyPr/>
                    <a:lstStyle/>
                    <a:p>
                      <a:pPr marL="0" indent="0" algn="ctr">
                        <a:buFont typeface="Arial" panose="020B0604020202020204" pitchFamily="34" charset="0"/>
                        <a:buNone/>
                      </a:pPr>
                      <a:r>
                        <a:rPr lang="en-US" sz="1800" b="1" dirty="0">
                          <a:latin typeface="Segoe UI" panose="020B0502040204020203" pitchFamily="34" charset="0"/>
                          <a:cs typeface="Segoe UI" panose="020B0502040204020203" pitchFamily="34" charset="0"/>
                        </a:rPr>
                        <a:t>Grants</a:t>
                      </a:r>
                      <a:endParaRPr lang="en-US" sz="1600" b="1" dirty="0">
                        <a:latin typeface="Segoe UI" panose="020B0502040204020203" pitchFamily="34" charset="0"/>
                        <a:cs typeface="Segoe UI" panose="020B0502040204020203" pitchFamily="34" charset="0"/>
                      </a:endParaRPr>
                    </a:p>
                  </a:txBody>
                  <a:tcPr>
                    <a:solidFill>
                      <a:srgbClr val="595959"/>
                    </a:solidFill>
                  </a:tcPr>
                </a:tc>
                <a:extLst>
                  <a:ext uri="{0D108BD9-81ED-4DB2-BD59-A6C34878D82A}">
                    <a16:rowId xmlns:a16="http://schemas.microsoft.com/office/drawing/2014/main" val="3986546385"/>
                  </a:ext>
                </a:extLst>
              </a:tr>
              <a:tr h="3830618">
                <a:tc>
                  <a:txBody>
                    <a:bodyPr/>
                    <a:lstStyle/>
                    <a:p>
                      <a:pPr marL="0" indent="0">
                        <a:buFont typeface="Arial" panose="020B0604020202020204" pitchFamily="34" charset="0"/>
                        <a:buNone/>
                      </a:pPr>
                      <a:r>
                        <a:rPr lang="en-US" sz="1600" b="1" u="sng" dirty="0">
                          <a:latin typeface="+mj-lt"/>
                        </a:rPr>
                        <a:t>Women’s Empowerment</a:t>
                      </a:r>
                    </a:p>
                    <a:p>
                      <a:pPr marL="285750" indent="-285750">
                        <a:buFont typeface="Arial" panose="020B0604020202020204" pitchFamily="34" charset="0"/>
                        <a:buChar char="•"/>
                      </a:pPr>
                      <a:r>
                        <a:rPr lang="en-US" sz="1600" b="1" dirty="0">
                          <a:latin typeface="+mj-lt"/>
                        </a:rPr>
                        <a:t>UN Federal Credit Union (Applications open June 1-30 2019) - </a:t>
                      </a:r>
                      <a:r>
                        <a:rPr lang="en-US" sz="1600" b="1" dirty="0">
                          <a:latin typeface="+mj-lt"/>
                          <a:hlinkClick r:id="rId2"/>
                        </a:rPr>
                        <a:t>https://www.unfcufoundation.org/grants.aspx</a:t>
                      </a:r>
                      <a:endParaRPr lang="en-US" sz="1600" b="1" dirty="0">
                        <a:latin typeface="+mj-lt"/>
                      </a:endParaRPr>
                    </a:p>
                    <a:p>
                      <a:pPr marL="285750" indent="-285750">
                        <a:buFont typeface="Arial" panose="020B0604020202020204" pitchFamily="34" charset="0"/>
                        <a:buChar char="•"/>
                      </a:pPr>
                      <a:r>
                        <a:rPr lang="en-US" sz="1600" b="1" dirty="0">
                          <a:latin typeface="+mj-lt"/>
                        </a:rPr>
                        <a:t>Women’s Empowerment International - </a:t>
                      </a:r>
                      <a:r>
                        <a:rPr lang="en-US" sz="1600" b="1" dirty="0">
                          <a:latin typeface="+mj-lt"/>
                          <a:hlinkClick r:id="rId3"/>
                        </a:rPr>
                        <a:t>https://womenempowerment.org/</a:t>
                      </a:r>
                      <a:endParaRPr lang="en-US" sz="1600" b="1" dirty="0">
                        <a:latin typeface="+mj-lt"/>
                      </a:endParaRPr>
                    </a:p>
                    <a:p>
                      <a:pPr marL="285750" indent="-285750">
                        <a:buFont typeface="Arial" panose="020B0604020202020204" pitchFamily="34" charset="0"/>
                        <a:buChar char="•"/>
                      </a:pPr>
                      <a:r>
                        <a:rPr lang="en-US" sz="1600" b="1" dirty="0">
                          <a:latin typeface="+mj-lt"/>
                        </a:rPr>
                        <a:t>African Women’s Development Fund – </a:t>
                      </a:r>
                      <a:r>
                        <a:rPr lang="en-US" sz="1600" b="1" dirty="0">
                          <a:latin typeface="+mj-lt"/>
                          <a:hlinkClick r:id="rId4"/>
                        </a:rPr>
                        <a:t>http://awdf.org/</a:t>
                      </a:r>
                      <a:endParaRPr lang="en-US" sz="1600" b="1" dirty="0">
                        <a:latin typeface="+mj-lt"/>
                      </a:endParaRPr>
                    </a:p>
                    <a:p>
                      <a:pPr marL="285750" indent="-285750">
                        <a:buFont typeface="Arial" panose="020B0604020202020204" pitchFamily="34" charset="0"/>
                        <a:buChar char="•"/>
                      </a:pPr>
                      <a:endParaRPr lang="en-US" sz="1600" b="1" dirty="0">
                        <a:latin typeface="+mj-lt"/>
                      </a:endParaRPr>
                    </a:p>
                    <a:p>
                      <a:pPr marL="0" indent="0">
                        <a:buFont typeface="Arial" panose="020B0604020202020204" pitchFamily="34" charset="0"/>
                        <a:buNone/>
                      </a:pPr>
                      <a:r>
                        <a:rPr lang="en-US" sz="1600" b="1" u="sng" dirty="0">
                          <a:latin typeface="+mj-lt"/>
                        </a:rPr>
                        <a:t>Elder Support &amp; Advocacy</a:t>
                      </a:r>
                    </a:p>
                    <a:p>
                      <a:pPr marL="285750" indent="-285750">
                        <a:buFont typeface="Arial" panose="020B0604020202020204" pitchFamily="34" charset="0"/>
                        <a:buChar char="•"/>
                      </a:pPr>
                      <a:r>
                        <a:rPr lang="en-US" sz="1600" b="1" u="none" dirty="0">
                          <a:latin typeface="+mj-lt"/>
                        </a:rPr>
                        <a:t>The Open Society Initiative for Eastern Africa - </a:t>
                      </a:r>
                      <a:r>
                        <a:rPr lang="en-US" sz="1600" b="1" dirty="0">
                          <a:latin typeface="+mj-lt"/>
                          <a:hlinkClick r:id="rId5"/>
                        </a:rPr>
                        <a:t>https://www.osiea.org/grants/</a:t>
                      </a:r>
                      <a:endParaRPr lang="en-US" sz="1600" b="1" u="sng" dirty="0">
                        <a:latin typeface="+mj-lt"/>
                      </a:endParaRPr>
                    </a:p>
                    <a:p>
                      <a:pPr marL="285750" indent="-285750">
                        <a:buFont typeface="Arial" panose="020B0604020202020204" pitchFamily="34" charset="0"/>
                        <a:buChar char="•"/>
                      </a:pPr>
                      <a:endParaRPr lang="en-US" sz="1600" b="1" dirty="0">
                        <a:latin typeface="+mj-lt"/>
                      </a:endParaRPr>
                    </a:p>
                    <a:p>
                      <a:pPr marL="0" indent="0">
                        <a:buFont typeface="Arial" panose="020B0604020202020204" pitchFamily="34" charset="0"/>
                        <a:buNone/>
                      </a:pPr>
                      <a:r>
                        <a:rPr lang="en-US" sz="1600" b="1" u="sng" dirty="0">
                          <a:latin typeface="+mj-lt"/>
                        </a:rPr>
                        <a:t>Economic Empowerment</a:t>
                      </a:r>
                    </a:p>
                    <a:p>
                      <a:pPr marL="285750" indent="-285750">
                        <a:buFont typeface="Arial" panose="020B0604020202020204" pitchFamily="34" charset="0"/>
                        <a:buChar char="•"/>
                      </a:pPr>
                      <a:r>
                        <a:rPr lang="en-US" sz="1600" b="1" u="none" dirty="0">
                          <a:latin typeface="+mj-lt"/>
                        </a:rPr>
                        <a:t>Sustain for Life - </a:t>
                      </a:r>
                      <a:r>
                        <a:rPr lang="en-US" sz="1600" b="1" dirty="0">
                          <a:latin typeface="+mj-lt"/>
                          <a:hlinkClick r:id="rId6"/>
                        </a:rPr>
                        <a:t>https://www.sustainforlife.org/grant-making/</a:t>
                      </a:r>
                      <a:endParaRPr lang="en-US" sz="1600" b="1" u="sng" dirty="0">
                        <a:latin typeface="+mj-lt"/>
                      </a:endParaRPr>
                    </a:p>
                    <a:p>
                      <a:pPr marL="285750" indent="-285750">
                        <a:buFont typeface="Arial" panose="020B0604020202020204" pitchFamily="34" charset="0"/>
                        <a:buChar char="•"/>
                      </a:pPr>
                      <a:endParaRPr lang="en-US" sz="1600" b="1" u="sng" dirty="0">
                        <a:latin typeface="+mj-lt"/>
                      </a:endParaRPr>
                    </a:p>
                    <a:p>
                      <a:pPr marL="0" indent="0">
                        <a:buFont typeface="Arial" panose="020B0604020202020204" pitchFamily="34" charset="0"/>
                        <a:buNone/>
                      </a:pPr>
                      <a:r>
                        <a:rPr lang="en-US" sz="1600" b="1" u="sng" dirty="0">
                          <a:latin typeface="+mj-lt"/>
                        </a:rPr>
                        <a:t>Youth Programming</a:t>
                      </a:r>
                    </a:p>
                    <a:p>
                      <a:pPr marL="285750" indent="-285750">
                        <a:buFont typeface="Arial" panose="020B0604020202020204" pitchFamily="34" charset="0"/>
                        <a:buChar char="•"/>
                      </a:pPr>
                      <a:r>
                        <a:rPr lang="en-US" sz="1600" b="1" u="none" kern="1200" dirty="0">
                          <a:solidFill>
                            <a:schemeClr val="dk1"/>
                          </a:solidFill>
                          <a:latin typeface="+mj-lt"/>
                          <a:ea typeface="+mn-ea"/>
                          <a:cs typeface="+mn-cs"/>
                        </a:rPr>
                        <a:t>Goethe-</a:t>
                      </a:r>
                      <a:r>
                        <a:rPr lang="en-US" sz="1600" b="1" u="none" kern="1200" dirty="0" err="1">
                          <a:solidFill>
                            <a:schemeClr val="dk1"/>
                          </a:solidFill>
                          <a:latin typeface="+mj-lt"/>
                          <a:ea typeface="+mn-ea"/>
                          <a:cs typeface="+mn-cs"/>
                        </a:rPr>
                        <a:t>Zentrum</a:t>
                      </a:r>
                      <a:r>
                        <a:rPr lang="en-US" sz="1600" b="1" u="none" kern="1200" dirty="0">
                          <a:solidFill>
                            <a:schemeClr val="dk1"/>
                          </a:solidFill>
                          <a:latin typeface="+mj-lt"/>
                          <a:ea typeface="+mn-ea"/>
                          <a:cs typeface="+mn-cs"/>
                        </a:rPr>
                        <a:t> Kampala/ UGCS - </a:t>
                      </a:r>
                      <a:r>
                        <a:rPr lang="en-US" sz="1600" b="1" dirty="0">
                          <a:latin typeface="+mj-lt"/>
                          <a:hlinkClick r:id="rId7"/>
                        </a:rPr>
                        <a:t>https://goethezentrumkampala.org/culture/projectfunding/</a:t>
                      </a:r>
                      <a:endParaRPr lang="en-US" sz="1600" b="1" u="none" kern="1200" dirty="0">
                        <a:solidFill>
                          <a:schemeClr val="dk1"/>
                        </a:solidFill>
                        <a:latin typeface="+mj-lt"/>
                        <a:ea typeface="+mn-ea"/>
                        <a:cs typeface="+mn-cs"/>
                      </a:endParaRPr>
                    </a:p>
                    <a:p>
                      <a:pPr marL="285750" indent="-285750">
                        <a:buFont typeface="Arial" panose="020B0604020202020204" pitchFamily="34" charset="0"/>
                        <a:buChar char="•"/>
                      </a:pPr>
                      <a:endParaRPr lang="en-US" sz="1600" b="1" u="sng" dirty="0">
                        <a:latin typeface="+mj-lt"/>
                      </a:endParaRPr>
                    </a:p>
                    <a:p>
                      <a:pPr marL="0" indent="0">
                        <a:buFont typeface="Arial" panose="020B0604020202020204" pitchFamily="34" charset="0"/>
                        <a:buNone/>
                      </a:pPr>
                      <a:r>
                        <a:rPr lang="en-US" sz="1600" b="1" u="sng" dirty="0">
                          <a:latin typeface="+mj-lt"/>
                        </a:rPr>
                        <a:t>Health &amp; HIV/AIDS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u="none" dirty="0">
                          <a:latin typeface="+mj-lt"/>
                        </a:rPr>
                        <a:t>Mercury Phoenix Trust - </a:t>
                      </a:r>
                      <a:r>
                        <a:rPr lang="en-US" sz="1600" b="1" dirty="0">
                          <a:latin typeface="+mj-lt"/>
                          <a:hlinkClick r:id="rId8"/>
                        </a:rPr>
                        <a:t>www.mercuryphoenixtrust.com</a:t>
                      </a:r>
                      <a:endParaRPr lang="en-US" sz="1600" b="1"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mj-lt"/>
                        </a:rPr>
                        <a:t>US </a:t>
                      </a:r>
                      <a:r>
                        <a:rPr lang="en-US" sz="1600" b="1" kern="1200" dirty="0">
                          <a:solidFill>
                            <a:schemeClr val="dk1"/>
                          </a:solidFill>
                          <a:latin typeface="+mj-lt"/>
                          <a:ea typeface="+mn-ea"/>
                          <a:cs typeface="+mn-cs"/>
                        </a:rPr>
                        <a:t>Ambassador’s Special Self-Help (SSH) Program - </a:t>
                      </a:r>
                      <a:r>
                        <a:rPr lang="en-US" sz="1600" b="1" dirty="0">
                          <a:latin typeface="+mj-lt"/>
                          <a:hlinkClick r:id="rId9"/>
                        </a:rPr>
                        <a:t>https://ug.usembassy.gov/embassy/kampala/grant-programs/self-help-grant/</a:t>
                      </a:r>
                      <a:endParaRPr lang="en-US" sz="1600" b="1" dirty="0">
                        <a:latin typeface="+mj-lt"/>
                      </a:endParaRPr>
                    </a:p>
                  </a:txBody>
                  <a:tcPr>
                    <a:solidFill>
                      <a:schemeClr val="bg1">
                        <a:lumMod val="95000"/>
                      </a:schemeClr>
                    </a:solidFill>
                  </a:tcPr>
                </a:tc>
                <a:extLst>
                  <a:ext uri="{0D108BD9-81ED-4DB2-BD59-A6C34878D82A}">
                    <a16:rowId xmlns:a16="http://schemas.microsoft.com/office/drawing/2014/main" val="4247402435"/>
                  </a:ext>
                </a:extLst>
              </a:tr>
            </a:tbl>
          </a:graphicData>
        </a:graphic>
      </p:graphicFrame>
      <p:sp>
        <p:nvSpPr>
          <p:cNvPr id="9" name="Title 1">
            <a:extLst>
              <a:ext uri="{FF2B5EF4-FFF2-40B4-BE49-F238E27FC236}">
                <a16:creationId xmlns:a16="http://schemas.microsoft.com/office/drawing/2014/main" id="{B88D0DEA-3F18-4C9A-9605-8EC941D9A91B}"/>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Grant Funding Resources</a:t>
            </a:r>
          </a:p>
        </p:txBody>
      </p:sp>
    </p:spTree>
    <p:extLst>
      <p:ext uri="{BB962C8B-B14F-4D97-AF65-F5344CB8AC3E}">
        <p14:creationId xmlns:p14="http://schemas.microsoft.com/office/powerpoint/2010/main" val="186267619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0185763-8EED-430D-8256-F2723D66EBC3}"/>
              </a:ext>
            </a:extLst>
          </p:cNvPr>
          <p:cNvGraphicFramePr>
            <a:graphicFrameLocks noGrp="1"/>
          </p:cNvGraphicFramePr>
          <p:nvPr>
            <p:extLst>
              <p:ext uri="{D42A27DB-BD31-4B8C-83A1-F6EECF244321}">
                <p14:modId xmlns:p14="http://schemas.microsoft.com/office/powerpoint/2010/main" val="1512763977"/>
              </p:ext>
            </p:extLst>
          </p:nvPr>
        </p:nvGraphicFramePr>
        <p:xfrm>
          <a:off x="664943" y="1334274"/>
          <a:ext cx="9533023" cy="4602480"/>
        </p:xfrm>
        <a:graphic>
          <a:graphicData uri="http://schemas.openxmlformats.org/drawingml/2006/table">
            <a:tbl>
              <a:tblPr firstRow="1" bandRow="1">
                <a:tableStyleId>{F5AB1C69-6EDB-4FF4-983F-18BD219EF322}</a:tableStyleId>
              </a:tblPr>
              <a:tblGrid>
                <a:gridCol w="9533023">
                  <a:extLst>
                    <a:ext uri="{9D8B030D-6E8A-4147-A177-3AD203B41FA5}">
                      <a16:colId xmlns:a16="http://schemas.microsoft.com/office/drawing/2014/main" val="1178263100"/>
                    </a:ext>
                  </a:extLst>
                </a:gridCol>
              </a:tblGrid>
              <a:tr h="284182">
                <a:tc>
                  <a:txBody>
                    <a:bodyPr/>
                    <a:lstStyle/>
                    <a:p>
                      <a:pPr marL="0" indent="0" algn="ctr">
                        <a:buFont typeface="Arial" panose="020B0604020202020204" pitchFamily="34" charset="0"/>
                        <a:buNone/>
                      </a:pPr>
                      <a:r>
                        <a:rPr lang="en-US" sz="1800" b="1" dirty="0">
                          <a:latin typeface="Segoe UI" panose="020B0502040204020203" pitchFamily="34" charset="0"/>
                          <a:cs typeface="Segoe UI" panose="020B0502040204020203" pitchFamily="34" charset="0"/>
                        </a:rPr>
                        <a:t>Grants</a:t>
                      </a:r>
                    </a:p>
                  </a:txBody>
                  <a:tcPr>
                    <a:solidFill>
                      <a:srgbClr val="595959"/>
                    </a:solidFill>
                  </a:tcPr>
                </a:tc>
                <a:extLst>
                  <a:ext uri="{0D108BD9-81ED-4DB2-BD59-A6C34878D82A}">
                    <a16:rowId xmlns:a16="http://schemas.microsoft.com/office/drawing/2014/main" val="3986546385"/>
                  </a:ext>
                </a:extLst>
              </a:tr>
              <a:tr h="3830618">
                <a:tc>
                  <a:txBody>
                    <a:bodyPr/>
                    <a:lstStyle/>
                    <a:p>
                      <a:pPr marL="0" indent="0">
                        <a:buFont typeface="Arial" panose="020B0604020202020204" pitchFamily="34" charset="0"/>
                        <a:buNone/>
                      </a:pPr>
                      <a:r>
                        <a:rPr lang="en-US" sz="1600" b="1" u="sng" dirty="0">
                          <a:latin typeface="+mj-lt"/>
                        </a:rPr>
                        <a:t>Fundraising Partners</a:t>
                      </a:r>
                    </a:p>
                    <a:p>
                      <a:pPr marL="285750" indent="-285750">
                        <a:buFont typeface="Arial" panose="020B0604020202020204" pitchFamily="34" charset="0"/>
                        <a:buChar char="•"/>
                      </a:pPr>
                      <a:r>
                        <a:rPr lang="en-US" sz="1600" b="1" i="0" kern="1200" dirty="0">
                          <a:solidFill>
                            <a:schemeClr val="dk1"/>
                          </a:solidFill>
                          <a:effectLst/>
                          <a:latin typeface="+mj-lt"/>
                          <a:ea typeface="+mn-ea"/>
                          <a:cs typeface="+mn-cs"/>
                        </a:rPr>
                        <a:t>XPO²</a:t>
                      </a:r>
                      <a:r>
                        <a:rPr lang="en-US" sz="1600" b="1" i="0" u="none" kern="1200" dirty="0">
                          <a:solidFill>
                            <a:schemeClr val="dk1"/>
                          </a:solidFill>
                          <a:effectLst/>
                          <a:latin typeface="+mj-lt"/>
                          <a:ea typeface="+mn-ea"/>
                          <a:cs typeface="+mn-cs"/>
                        </a:rPr>
                        <a:t> - </a:t>
                      </a:r>
                      <a:r>
                        <a:rPr lang="en-US" sz="1600" b="1" dirty="0">
                          <a:latin typeface="+mj-lt"/>
                          <a:hlinkClick r:id="rId2"/>
                        </a:rPr>
                        <a:t>https://xpo2.org</a:t>
                      </a:r>
                      <a:endParaRPr lang="en-US" sz="1600" b="1" dirty="0">
                        <a:latin typeface="+mj-lt"/>
                      </a:endParaRPr>
                    </a:p>
                    <a:p>
                      <a:pPr marL="742950" lvl="1" indent="-285750">
                        <a:buFont typeface="Arial" panose="020B0604020202020204" pitchFamily="34" charset="0"/>
                        <a:buChar char="•"/>
                      </a:pPr>
                      <a:r>
                        <a:rPr lang="en-US" sz="1600" b="1" u="none" kern="1200" dirty="0">
                          <a:solidFill>
                            <a:schemeClr val="dk1"/>
                          </a:solidFill>
                          <a:latin typeface="+mj-lt"/>
                          <a:ea typeface="+mn-ea"/>
                          <a:cs typeface="+mn-cs"/>
                        </a:rPr>
                        <a:t>“We develop innovative concepts and strategies to drive incremental fundraising revenue on behalf of vetted, small- to mid-sized non-governmental organizations (NGOs), charities, and associations located across various cities internationally. XPO²’s digital marketing, fundraising, and e-commerce technologies are free to nonprofits, NGOs, and charities that use our platform.”</a:t>
                      </a:r>
                    </a:p>
                    <a:p>
                      <a:pPr marL="0" indent="0">
                        <a:buFont typeface="Arial" panose="020B0604020202020204" pitchFamily="34" charset="0"/>
                        <a:buNone/>
                      </a:pPr>
                      <a:endParaRPr lang="en-US" sz="1600" b="1" u="sng" kern="1200" dirty="0">
                        <a:solidFill>
                          <a:schemeClr val="dk1"/>
                        </a:solidFill>
                        <a:latin typeface="+mj-lt"/>
                        <a:ea typeface="+mn-ea"/>
                        <a:cs typeface="+mn-cs"/>
                      </a:endParaRPr>
                    </a:p>
                    <a:p>
                      <a:pPr marL="0" indent="0">
                        <a:buFont typeface="Arial" panose="020B0604020202020204" pitchFamily="34" charset="0"/>
                        <a:buNone/>
                      </a:pPr>
                      <a:r>
                        <a:rPr lang="en-US" sz="1600" b="1" u="sng" kern="1200" dirty="0">
                          <a:solidFill>
                            <a:schemeClr val="dk1"/>
                          </a:solidFill>
                          <a:latin typeface="+mj-lt"/>
                          <a:ea typeface="+mn-ea"/>
                          <a:cs typeface="+mn-cs"/>
                        </a:rPr>
                        <a:t>Crowdfunding Platforms</a:t>
                      </a:r>
                      <a:endParaRPr lang="en-US" sz="1200" b="1" kern="1200" dirty="0">
                        <a:solidFill>
                          <a:schemeClr val="dk1"/>
                        </a:solidFill>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kern="1200" dirty="0">
                          <a:solidFill>
                            <a:schemeClr val="dk1"/>
                          </a:solidFill>
                          <a:effectLst/>
                          <a:latin typeface="+mj-lt"/>
                          <a:ea typeface="+mn-ea"/>
                          <a:cs typeface="+mn-cs"/>
                        </a:rPr>
                        <a:t>Kiva</a:t>
                      </a:r>
                      <a:r>
                        <a:rPr lang="en-US" sz="1600" b="1" i="0" u="none" kern="1200" dirty="0">
                          <a:solidFill>
                            <a:schemeClr val="dk1"/>
                          </a:solidFill>
                          <a:effectLst/>
                          <a:latin typeface="+mj-lt"/>
                          <a:ea typeface="+mn-ea"/>
                          <a:cs typeface="+mn-cs"/>
                        </a:rPr>
                        <a:t> - </a:t>
                      </a:r>
                      <a:r>
                        <a:rPr lang="en-US" sz="1600" b="1" dirty="0">
                          <a:latin typeface="+mj-lt"/>
                          <a:hlinkClick r:id="rId3"/>
                        </a:rPr>
                        <a:t>https://www.kiva.org/</a:t>
                      </a:r>
                      <a:endParaRPr lang="en-US" sz="1600" b="1" dirty="0">
                        <a:latin typeface="+mj-l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mj-lt"/>
                        </a:rPr>
                        <a:t>“Kiva </a:t>
                      </a:r>
                      <a:r>
                        <a:rPr lang="en-US" sz="1600" b="1" kern="1200" dirty="0">
                          <a:solidFill>
                            <a:schemeClr val="dk1"/>
                          </a:solidFill>
                          <a:latin typeface="+mj-lt"/>
                          <a:ea typeface="+mn-ea"/>
                          <a:cs typeface="+mn-cs"/>
                        </a:rPr>
                        <a:t>crowdfunds loans and unlocks capital for the underserved, improving the quality and cost of financial services, and addressing the underlying barriers to financial access around the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mj-lt"/>
                          <a:ea typeface="+mn-ea"/>
                          <a:cs typeface="+mn-cs"/>
                        </a:rPr>
                        <a:t>GoFundMe - </a:t>
                      </a:r>
                      <a:r>
                        <a:rPr lang="en-US" sz="1600" b="1" dirty="0">
                          <a:latin typeface="+mj-lt"/>
                          <a:hlinkClick r:id="rId4"/>
                        </a:rPr>
                        <a:t>https://www.gofundme.com/</a:t>
                      </a:r>
                      <a:endParaRPr lang="en-US" sz="1600" b="1" dirty="0">
                        <a:latin typeface="+mj-l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mj-lt"/>
                          <a:ea typeface="+mn-ea"/>
                          <a:cs typeface="+mn-cs"/>
                        </a:rPr>
                        <a:t>“GoFundMe is a for-profit crowdfunding platform that allows people to raise money for events ranging from life events such as celebrations and graduations to challenging circumstances like accidents and illnesses. From 2010 to 2017, over $5 billion was raised on the platform for over two million individual campaigns and 50 million donors”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kern="1200" dirty="0">
                        <a:solidFill>
                          <a:schemeClr val="dk1"/>
                        </a:solidFill>
                        <a:latin typeface="+mj-lt"/>
                        <a:ea typeface="+mn-ea"/>
                        <a:cs typeface="+mn-cs"/>
                      </a:endParaRPr>
                    </a:p>
                  </a:txBody>
                  <a:tcPr>
                    <a:solidFill>
                      <a:schemeClr val="bg1">
                        <a:lumMod val="95000"/>
                      </a:schemeClr>
                    </a:solidFill>
                  </a:tcPr>
                </a:tc>
                <a:extLst>
                  <a:ext uri="{0D108BD9-81ED-4DB2-BD59-A6C34878D82A}">
                    <a16:rowId xmlns:a16="http://schemas.microsoft.com/office/drawing/2014/main" val="4247402435"/>
                  </a:ext>
                </a:extLst>
              </a:tr>
            </a:tbl>
          </a:graphicData>
        </a:graphic>
      </p:graphicFrame>
      <p:sp>
        <p:nvSpPr>
          <p:cNvPr id="9" name="Title 1">
            <a:extLst>
              <a:ext uri="{FF2B5EF4-FFF2-40B4-BE49-F238E27FC236}">
                <a16:creationId xmlns:a16="http://schemas.microsoft.com/office/drawing/2014/main" id="{DD88EC23-1F07-460B-890B-0EA3201E08A5}"/>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Partnership and Loan Resources</a:t>
            </a:r>
          </a:p>
        </p:txBody>
      </p:sp>
    </p:spTree>
    <p:extLst>
      <p:ext uri="{BB962C8B-B14F-4D97-AF65-F5344CB8AC3E}">
        <p14:creationId xmlns:p14="http://schemas.microsoft.com/office/powerpoint/2010/main" val="368828551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lh4.googleusercontent.com/8KxqYkrMeTtFnfILGRlHwagFxXzNQ4sTS4TtO6pruNypttExdKUn7M_mYJeRl1b_pMxaCctvB7jxrx87vsr2o3oBfKMflpd-GOz0RE9KLF1312IzLhN9YYMdqJDKNJQBdnwTrewgTCI">
            <a:extLst>
              <a:ext uri="{FF2B5EF4-FFF2-40B4-BE49-F238E27FC236}">
                <a16:creationId xmlns:a16="http://schemas.microsoft.com/office/drawing/2014/main" id="{A85237A3-5853-43C8-ACFE-EA522AB33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749" y="136525"/>
            <a:ext cx="3005500" cy="6243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3B65ABA-027D-4D23-B50D-E68CBA64A4A3}"/>
              </a:ext>
            </a:extLst>
          </p:cNvPr>
          <p:cNvSpPr/>
          <p:nvPr/>
        </p:nvSpPr>
        <p:spPr>
          <a:xfrm>
            <a:off x="832181" y="1598739"/>
            <a:ext cx="10525630" cy="1683476"/>
          </a:xfrm>
          <a:prstGeom prst="rect">
            <a:avLst/>
          </a:prstGeom>
          <a:solidFill>
            <a:schemeClr val="bg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dirty="0">
                <a:solidFill>
                  <a:schemeClr val="tx1"/>
                </a:solidFill>
                <a:latin typeface="Segoe UI" panose="020B0502040204020203" pitchFamily="34" charset="0"/>
                <a:cs typeface="Segoe UI" panose="020B0502040204020203" pitchFamily="34" charset="0"/>
              </a:rPr>
              <a:t>Mission &amp; Programs</a:t>
            </a:r>
          </a:p>
        </p:txBody>
      </p:sp>
      <p:sp>
        <p:nvSpPr>
          <p:cNvPr id="12" name="Rectangle 11">
            <a:extLst>
              <a:ext uri="{FF2B5EF4-FFF2-40B4-BE49-F238E27FC236}">
                <a16:creationId xmlns:a16="http://schemas.microsoft.com/office/drawing/2014/main" id="{A9E2ECAC-A6F6-4F16-97FF-8D3C41AE8D06}"/>
              </a:ext>
            </a:extLst>
          </p:cNvPr>
          <p:cNvSpPr/>
          <p:nvPr/>
        </p:nvSpPr>
        <p:spPr>
          <a:xfrm>
            <a:off x="1006674" y="2016221"/>
            <a:ext cx="10176643" cy="117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b="1" dirty="0">
                <a:solidFill>
                  <a:schemeClr val="tx1"/>
                </a:solidFill>
                <a:latin typeface="+mj-lt"/>
              </a:rPr>
              <a:t>HACT is a registered Non-Profit Organization located in Hillcrest, KwaZulu-Natal, South Africa and tackles the HIV/AIDS pandemic by focusing on practical, sustainable and community-led projects and services encompassing; HIV care, HIV prevention and education, community outreach, skills development, and economic empowerment. </a:t>
            </a:r>
          </a:p>
          <a:p>
            <a:pPr marL="285750" indent="-285750">
              <a:buFont typeface="Arial" panose="020B0604020202020204" pitchFamily="34" charset="0"/>
              <a:buChar char="•"/>
            </a:pPr>
            <a:r>
              <a:rPr lang="en-US" sz="1600" b="1" dirty="0">
                <a:solidFill>
                  <a:schemeClr val="tx1"/>
                </a:solidFill>
                <a:latin typeface="+mj-lt"/>
              </a:rPr>
              <a:t>HACT runs physical and online craft stores to support unemployed women and organizational funding.</a:t>
            </a:r>
          </a:p>
        </p:txBody>
      </p:sp>
      <p:graphicFrame>
        <p:nvGraphicFramePr>
          <p:cNvPr id="10" name="Table 9">
            <a:extLst>
              <a:ext uri="{FF2B5EF4-FFF2-40B4-BE49-F238E27FC236}">
                <a16:creationId xmlns:a16="http://schemas.microsoft.com/office/drawing/2014/main" id="{D028A8DB-7521-40CE-8F8E-92B9D5E08318}"/>
              </a:ext>
            </a:extLst>
          </p:cNvPr>
          <p:cNvGraphicFramePr>
            <a:graphicFrameLocks noGrp="1"/>
          </p:cNvGraphicFramePr>
          <p:nvPr>
            <p:extLst>
              <p:ext uri="{D42A27DB-BD31-4B8C-83A1-F6EECF244321}">
                <p14:modId xmlns:p14="http://schemas.microsoft.com/office/powerpoint/2010/main" val="2345824288"/>
              </p:ext>
            </p:extLst>
          </p:nvPr>
        </p:nvGraphicFramePr>
        <p:xfrm>
          <a:off x="832181" y="3466869"/>
          <a:ext cx="6144039" cy="2651760"/>
        </p:xfrm>
        <a:graphic>
          <a:graphicData uri="http://schemas.openxmlformats.org/drawingml/2006/table">
            <a:tbl>
              <a:tblPr firstRow="1" bandRow="1">
                <a:tableStyleId>{F5AB1C69-6EDB-4FF4-983F-18BD219EF322}</a:tableStyleId>
              </a:tblPr>
              <a:tblGrid>
                <a:gridCol w="6144039">
                  <a:extLst>
                    <a:ext uri="{9D8B030D-6E8A-4147-A177-3AD203B41FA5}">
                      <a16:colId xmlns:a16="http://schemas.microsoft.com/office/drawing/2014/main" val="1178263100"/>
                    </a:ext>
                  </a:extLst>
                </a:gridCol>
              </a:tblGrid>
              <a:tr h="239823">
                <a:tc>
                  <a:txBody>
                    <a:bodyPr/>
                    <a:lstStyle/>
                    <a:p>
                      <a:pPr algn="ctr"/>
                      <a:r>
                        <a:rPr lang="en-US" sz="1800" b="1" dirty="0" err="1">
                          <a:latin typeface="Segoe UI" panose="020B0502040204020203" pitchFamily="34" charset="0"/>
                          <a:cs typeface="Segoe UI" panose="020B0502040204020203" pitchFamily="34" charset="0"/>
                        </a:rPr>
                        <a:t>Woza</a:t>
                      </a:r>
                      <a:r>
                        <a:rPr lang="en-US" sz="1800" b="1" dirty="0">
                          <a:latin typeface="Segoe UI" panose="020B0502040204020203" pitchFamily="34" charset="0"/>
                          <a:cs typeface="Segoe UI" panose="020B0502040204020203" pitchFamily="34" charset="0"/>
                        </a:rPr>
                        <a:t> Moya Craft Stores</a:t>
                      </a:r>
                    </a:p>
                  </a:txBody>
                  <a:tcPr>
                    <a:solidFill>
                      <a:srgbClr val="595959"/>
                    </a:solidFill>
                  </a:tcPr>
                </a:tc>
                <a:extLst>
                  <a:ext uri="{0D108BD9-81ED-4DB2-BD59-A6C34878D82A}">
                    <a16:rowId xmlns:a16="http://schemas.microsoft.com/office/drawing/2014/main" val="3986546385"/>
                  </a:ext>
                </a:extLst>
              </a:tr>
              <a:tr h="1928579">
                <a:tc>
                  <a:txBody>
                    <a:bodyPr/>
                    <a:lstStyle/>
                    <a:p>
                      <a:pPr marL="285750" indent="-285750">
                        <a:buFont typeface="Arial" panose="020B0604020202020204" pitchFamily="34" charset="0"/>
                        <a:buChar char="•"/>
                      </a:pPr>
                      <a:r>
                        <a:rPr lang="en-US" sz="1600" b="1" kern="1200" dirty="0">
                          <a:solidFill>
                            <a:schemeClr val="tx1"/>
                          </a:solidFill>
                          <a:latin typeface="+mj-lt"/>
                          <a:ea typeface="+mn-ea"/>
                          <a:cs typeface="+mn-cs"/>
                        </a:rPr>
                        <a:t>4 craft stores &amp; online shop, aiming to empower and uplift people infected with and affected by HIV/AIDS to become economically self-sufficient through the production of crafts within their own environment</a:t>
                      </a:r>
                    </a:p>
                    <a:p>
                      <a:pPr marL="285750" indent="-285750">
                        <a:buFont typeface="Arial" panose="020B0604020202020204" pitchFamily="34" charset="0"/>
                        <a:buChar char="•"/>
                      </a:pPr>
                      <a:r>
                        <a:rPr lang="en-US" altLang="en-US" sz="1600" b="1" kern="1200" dirty="0">
                          <a:solidFill>
                            <a:schemeClr val="tx1"/>
                          </a:solidFill>
                          <a:latin typeface="+mj-lt"/>
                          <a:ea typeface="+mn-ea"/>
                          <a:cs typeface="+mn-cs"/>
                        </a:rPr>
                        <a:t>Vision: Teach craft skills to affected individuals through the production  and sale of beaded items, ceramics, wirework, crochet work, fabric painting, and sewing</a:t>
                      </a:r>
                    </a:p>
                    <a:p>
                      <a:pPr marL="285750" indent="-285750">
                        <a:buFont typeface="Arial" panose="020B0604020202020204" pitchFamily="34" charset="0"/>
                        <a:buChar char="•"/>
                      </a:pPr>
                      <a:r>
                        <a:rPr lang="en-US" altLang="en-US" sz="1600" b="1" kern="1200" dirty="0" err="1">
                          <a:solidFill>
                            <a:schemeClr val="tx1"/>
                          </a:solidFill>
                          <a:latin typeface="+mj-lt"/>
                          <a:ea typeface="+mn-ea"/>
                          <a:cs typeface="+mn-cs"/>
                        </a:rPr>
                        <a:t>Woza</a:t>
                      </a:r>
                      <a:r>
                        <a:rPr lang="en-US" altLang="en-US" sz="1600" b="1" kern="1200" dirty="0">
                          <a:solidFill>
                            <a:schemeClr val="tx1"/>
                          </a:solidFill>
                          <a:latin typeface="+mj-lt"/>
                          <a:ea typeface="+mn-ea"/>
                          <a:cs typeface="+mn-cs"/>
                        </a:rPr>
                        <a:t> Moya provides an income to roughly 300 crafters who are supported by the funds raised through sales </a:t>
                      </a:r>
                      <a:endParaRPr lang="en-US" sz="1500" b="1" dirty="0">
                        <a:latin typeface="+mj-lt"/>
                      </a:endParaRPr>
                    </a:p>
                  </a:txBody>
                  <a:tcPr/>
                </a:tc>
                <a:extLst>
                  <a:ext uri="{0D108BD9-81ED-4DB2-BD59-A6C34878D82A}">
                    <a16:rowId xmlns:a16="http://schemas.microsoft.com/office/drawing/2014/main" val="4247402435"/>
                  </a:ext>
                </a:extLst>
              </a:tr>
            </a:tbl>
          </a:graphicData>
        </a:graphic>
      </p:graphicFrame>
      <p:pic>
        <p:nvPicPr>
          <p:cNvPr id="4" name="Picture 3">
            <a:extLst>
              <a:ext uri="{FF2B5EF4-FFF2-40B4-BE49-F238E27FC236}">
                <a16:creationId xmlns:a16="http://schemas.microsoft.com/office/drawing/2014/main" id="{298F4088-6D3F-4D2B-AD19-E0FA1ECF9571}"/>
              </a:ext>
            </a:extLst>
          </p:cNvPr>
          <p:cNvPicPr>
            <a:picLocks noChangeAspect="1"/>
          </p:cNvPicPr>
          <p:nvPr/>
        </p:nvPicPr>
        <p:blipFill>
          <a:blip r:embed="rId3"/>
          <a:stretch>
            <a:fillRect/>
          </a:stretch>
        </p:blipFill>
        <p:spPr>
          <a:xfrm>
            <a:off x="7190200" y="3699697"/>
            <a:ext cx="4227384" cy="2258706"/>
          </a:xfrm>
          <a:prstGeom prst="rect">
            <a:avLst/>
          </a:prstGeom>
          <a:noFill/>
          <a:effectLst>
            <a:outerShdw blurRad="50800" dist="38100" dir="2700000" algn="tl" rotWithShape="0">
              <a:prstClr val="black">
                <a:alpha val="40000"/>
              </a:prstClr>
            </a:outerShdw>
          </a:effectLst>
        </p:spPr>
      </p:pic>
      <p:sp>
        <p:nvSpPr>
          <p:cNvPr id="13" name="Title 1">
            <a:extLst>
              <a:ext uri="{FF2B5EF4-FFF2-40B4-BE49-F238E27FC236}">
                <a16:creationId xmlns:a16="http://schemas.microsoft.com/office/drawing/2014/main" id="{FACB3BD5-D616-4746-A68B-174219487499}"/>
              </a:ext>
            </a:extLst>
          </p:cNvPr>
          <p:cNvSpPr>
            <a:spLocks noGrp="1"/>
          </p:cNvSpPr>
          <p:nvPr>
            <p:ph type="title"/>
          </p:nvPr>
        </p:nvSpPr>
        <p:spPr>
          <a:xfrm>
            <a:off x="438751" y="68679"/>
            <a:ext cx="8787064" cy="1325563"/>
          </a:xfrm>
        </p:spPr>
        <p:txBody>
          <a:bodyPr>
            <a:normAutofit/>
          </a:bodyPr>
          <a:lstStyle/>
          <a:p>
            <a:r>
              <a:rPr lang="en-US" sz="3600" dirty="0">
                <a:latin typeface="Segoe UI" panose="020B0502040204020203" pitchFamily="34" charset="0"/>
                <a:cs typeface="Segoe UI" panose="020B0502040204020203" pitchFamily="34" charset="0"/>
              </a:rPr>
              <a:t>Funding &amp; IGA Case Study: </a:t>
            </a:r>
            <a:br>
              <a:rPr lang="en-US" sz="3600" dirty="0">
                <a:latin typeface="Segoe UI" panose="020B0502040204020203" pitchFamily="34" charset="0"/>
                <a:cs typeface="Segoe UI" panose="020B0502040204020203" pitchFamily="34" charset="0"/>
              </a:rPr>
            </a:br>
            <a:r>
              <a:rPr lang="en-US" sz="3600" dirty="0">
                <a:latin typeface="Segoe UI" panose="020B0502040204020203" pitchFamily="34" charset="0"/>
                <a:cs typeface="Segoe UI" panose="020B0502040204020203" pitchFamily="34" charset="0"/>
              </a:rPr>
              <a:t>Hillcrest AIDS Center Trust (HACT)</a:t>
            </a:r>
          </a:p>
        </p:txBody>
      </p:sp>
    </p:spTree>
    <p:extLst>
      <p:ext uri="{BB962C8B-B14F-4D97-AF65-F5344CB8AC3E}">
        <p14:creationId xmlns:p14="http://schemas.microsoft.com/office/powerpoint/2010/main" val="2423392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36DF-126B-4932-9B47-A92383C7CCA3}"/>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Metrics: 2010 vs. 2018</a:t>
            </a:r>
          </a:p>
        </p:txBody>
      </p:sp>
      <p:graphicFrame>
        <p:nvGraphicFramePr>
          <p:cNvPr id="5" name="Table 4">
            <a:extLst>
              <a:ext uri="{FF2B5EF4-FFF2-40B4-BE49-F238E27FC236}">
                <a16:creationId xmlns:a16="http://schemas.microsoft.com/office/drawing/2014/main" id="{626DD299-62C6-4BD9-93A8-7D820E79CC36}"/>
              </a:ext>
            </a:extLst>
          </p:cNvPr>
          <p:cNvGraphicFramePr>
            <a:graphicFrameLocks noGrp="1"/>
          </p:cNvGraphicFramePr>
          <p:nvPr>
            <p:extLst>
              <p:ext uri="{D42A27DB-BD31-4B8C-83A1-F6EECF244321}">
                <p14:modId xmlns:p14="http://schemas.microsoft.com/office/powerpoint/2010/main" val="469136878"/>
              </p:ext>
            </p:extLst>
          </p:nvPr>
        </p:nvGraphicFramePr>
        <p:xfrm>
          <a:off x="548640" y="1311234"/>
          <a:ext cx="11040178" cy="4630314"/>
        </p:xfrm>
        <a:graphic>
          <a:graphicData uri="http://schemas.openxmlformats.org/drawingml/2006/table">
            <a:tbl>
              <a:tblPr firstRow="1" bandRow="1">
                <a:tableStyleId>{F5AB1C69-6EDB-4FF4-983F-18BD219EF322}</a:tableStyleId>
              </a:tblPr>
              <a:tblGrid>
                <a:gridCol w="6953861">
                  <a:extLst>
                    <a:ext uri="{9D8B030D-6E8A-4147-A177-3AD203B41FA5}">
                      <a16:colId xmlns:a16="http://schemas.microsoft.com/office/drawing/2014/main" val="2577930774"/>
                    </a:ext>
                  </a:extLst>
                </a:gridCol>
                <a:gridCol w="2163730">
                  <a:extLst>
                    <a:ext uri="{9D8B030D-6E8A-4147-A177-3AD203B41FA5}">
                      <a16:colId xmlns:a16="http://schemas.microsoft.com/office/drawing/2014/main" val="2494296670"/>
                    </a:ext>
                  </a:extLst>
                </a:gridCol>
                <a:gridCol w="1922587">
                  <a:extLst>
                    <a:ext uri="{9D8B030D-6E8A-4147-A177-3AD203B41FA5}">
                      <a16:colId xmlns:a16="http://schemas.microsoft.com/office/drawing/2014/main" val="3176353604"/>
                    </a:ext>
                  </a:extLst>
                </a:gridCol>
              </a:tblGrid>
              <a:tr h="457492">
                <a:tc>
                  <a:txBody>
                    <a:bodyPr/>
                    <a:lstStyle/>
                    <a:p>
                      <a:pPr marL="0" indent="0" algn="ctr">
                        <a:buFont typeface="Arial" panose="020B0604020202020204" pitchFamily="34" charset="0"/>
                        <a:buNone/>
                      </a:pPr>
                      <a:r>
                        <a:rPr lang="en-US" sz="1800" b="1" dirty="0">
                          <a:latin typeface="Segoe UI" panose="020B0502040204020203" pitchFamily="34" charset="0"/>
                          <a:cs typeface="Segoe UI" panose="020B0502040204020203" pitchFamily="34" charset="0"/>
                        </a:rPr>
                        <a:t>Metrics</a:t>
                      </a:r>
                    </a:p>
                  </a:txBody>
                  <a:tcPr anchor="ctr">
                    <a:solidFill>
                      <a:srgbClr val="595959"/>
                    </a:solidFill>
                  </a:tcPr>
                </a:tc>
                <a:tc>
                  <a:txBody>
                    <a:bodyPr/>
                    <a:lstStyle/>
                    <a:p>
                      <a:pPr marL="0" indent="0" algn="ctr">
                        <a:buFont typeface="Arial" panose="020B0604020202020204" pitchFamily="34" charset="0"/>
                        <a:buNone/>
                      </a:pPr>
                      <a:r>
                        <a:rPr lang="en-US" sz="1800" b="1" dirty="0">
                          <a:latin typeface="Segoe UI" panose="020B0502040204020203" pitchFamily="34" charset="0"/>
                          <a:cs typeface="Segoe UI" panose="020B0502040204020203" pitchFamily="34" charset="0"/>
                        </a:rPr>
                        <a:t>2010</a:t>
                      </a:r>
                    </a:p>
                  </a:txBody>
                  <a:tcPr anchor="ctr">
                    <a:solidFill>
                      <a:srgbClr val="595959"/>
                    </a:solidFill>
                  </a:tcPr>
                </a:tc>
                <a:tc>
                  <a:txBody>
                    <a:bodyPr/>
                    <a:lstStyle/>
                    <a:p>
                      <a:pPr marL="0" indent="0" algn="ctr">
                        <a:buFont typeface="Arial" panose="020B0604020202020204" pitchFamily="34" charset="0"/>
                        <a:buNone/>
                      </a:pPr>
                      <a:r>
                        <a:rPr lang="en-US" sz="1800" b="1" dirty="0">
                          <a:latin typeface="Segoe UI" panose="020B0502040204020203" pitchFamily="34" charset="0"/>
                          <a:cs typeface="Segoe UI" panose="020B0502040204020203" pitchFamily="34" charset="0"/>
                        </a:rPr>
                        <a:t>2018</a:t>
                      </a:r>
                    </a:p>
                  </a:txBody>
                  <a:tcPr anchor="ctr">
                    <a:solidFill>
                      <a:srgbClr val="595959"/>
                    </a:solidFill>
                  </a:tcPr>
                </a:tc>
                <a:extLst>
                  <a:ext uri="{0D108BD9-81ED-4DB2-BD59-A6C34878D82A}">
                    <a16:rowId xmlns:a16="http://schemas.microsoft.com/office/drawing/2014/main" val="2212354475"/>
                  </a:ext>
                </a:extLst>
              </a:tr>
              <a:tr h="686238">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Establish and Support Village savings and Loans Associations (VSLAs)</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11</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33</a:t>
                      </a:r>
                    </a:p>
                  </a:txBody>
                  <a:tcPr marL="68580" marR="68580" marT="0" marB="0" anchor="ctr"/>
                </a:tc>
                <a:extLst>
                  <a:ext uri="{0D108BD9-81ED-4DB2-BD59-A6C34878D82A}">
                    <a16:rowId xmlns:a16="http://schemas.microsoft.com/office/drawing/2014/main" val="2106680499"/>
                  </a:ext>
                </a:extLst>
              </a:tr>
              <a:tr h="343119">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Support children through school fees and scholastic materials</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287</a:t>
                      </a:r>
                    </a:p>
                  </a:txBody>
                  <a:tcPr marL="68580" marR="68580" marT="0" marB="0" anchor="ctr"/>
                </a:tc>
                <a:tc>
                  <a:txBody>
                    <a:bodyPr/>
                    <a:lstStyle/>
                    <a:p>
                      <a:pPr marL="0" marR="0" algn="r">
                        <a:spcBef>
                          <a:spcPts val="0"/>
                        </a:spcBef>
                        <a:spcAft>
                          <a:spcPts val="0"/>
                        </a:spcAft>
                      </a:pPr>
                      <a:r>
                        <a:rPr lang="en-US" sz="1800" b="1">
                          <a:effectLst/>
                          <a:latin typeface="+mj-lt"/>
                          <a:ea typeface="Calibri" panose="020F0502020204030204" pitchFamily="34" charset="0"/>
                          <a:cs typeface="Times New Roman" panose="02020603050405020304" pitchFamily="18" charset="0"/>
                        </a:rPr>
                        <a:t>416</a:t>
                      </a:r>
                    </a:p>
                  </a:txBody>
                  <a:tcPr marL="68580" marR="68580" marT="0" marB="0" anchor="ctr"/>
                </a:tc>
                <a:extLst>
                  <a:ext uri="{0D108BD9-81ED-4DB2-BD59-A6C34878D82A}">
                    <a16:rowId xmlns:a16="http://schemas.microsoft.com/office/drawing/2014/main" val="2634384039"/>
                  </a:ext>
                </a:extLst>
              </a:tr>
              <a:tr h="686238">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Strengthen follow up of children under the education program through School Visits</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287</a:t>
                      </a:r>
                    </a:p>
                  </a:txBody>
                  <a:tcPr marL="68580" marR="68580" marT="0" marB="0" anchor="ctr"/>
                </a:tc>
                <a:tc>
                  <a:txBody>
                    <a:bodyPr/>
                    <a:lstStyle/>
                    <a:p>
                      <a:pPr marL="0" marR="0" algn="r">
                        <a:spcBef>
                          <a:spcPts val="0"/>
                        </a:spcBef>
                        <a:spcAft>
                          <a:spcPts val="0"/>
                        </a:spcAft>
                      </a:pPr>
                      <a:r>
                        <a:rPr lang="en-US" sz="1800" b="1">
                          <a:effectLst/>
                          <a:latin typeface="+mj-lt"/>
                          <a:ea typeface="Calibri" panose="020F0502020204030204" pitchFamily="34" charset="0"/>
                          <a:cs typeface="Times New Roman" panose="02020603050405020304" pitchFamily="18" charset="0"/>
                        </a:rPr>
                        <a:t>416</a:t>
                      </a:r>
                    </a:p>
                  </a:txBody>
                  <a:tcPr marL="68580" marR="68580" marT="0" marB="0" anchor="ctr"/>
                </a:tc>
                <a:extLst>
                  <a:ext uri="{0D108BD9-81ED-4DB2-BD59-A6C34878D82A}">
                    <a16:rowId xmlns:a16="http://schemas.microsoft.com/office/drawing/2014/main" val="1662363967"/>
                  </a:ext>
                </a:extLst>
              </a:tr>
              <a:tr h="343119">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Provide maternal child health services both at the facility and community</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796</a:t>
                      </a:r>
                    </a:p>
                  </a:txBody>
                  <a:tcPr marL="68580" marR="68580" marT="0" marB="0" anchor="ctr"/>
                </a:tc>
                <a:tc>
                  <a:txBody>
                    <a:bodyPr/>
                    <a:lstStyle/>
                    <a:p>
                      <a:pPr marL="0" marR="0" algn="r">
                        <a:spcBef>
                          <a:spcPts val="0"/>
                        </a:spcBef>
                        <a:spcAft>
                          <a:spcPts val="0"/>
                        </a:spcAft>
                      </a:pPr>
                      <a:r>
                        <a:rPr lang="en-US" sz="1800" b="1">
                          <a:effectLst/>
                          <a:latin typeface="+mj-lt"/>
                          <a:ea typeface="Calibri" panose="020F0502020204030204" pitchFamily="34" charset="0"/>
                          <a:cs typeface="Times New Roman" panose="02020603050405020304" pitchFamily="18" charset="0"/>
                        </a:rPr>
                        <a:t>2,577</a:t>
                      </a:r>
                    </a:p>
                  </a:txBody>
                  <a:tcPr marL="68580" marR="68580" marT="0" marB="0" anchor="ctr"/>
                </a:tc>
                <a:extLst>
                  <a:ext uri="{0D108BD9-81ED-4DB2-BD59-A6C34878D82A}">
                    <a16:rowId xmlns:a16="http://schemas.microsoft.com/office/drawing/2014/main" val="4161747857"/>
                  </a:ext>
                </a:extLst>
              </a:tr>
              <a:tr h="343119">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Provision of HIV Counseling and testing</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9,984</a:t>
                      </a:r>
                    </a:p>
                  </a:txBody>
                  <a:tcPr marL="68580" marR="68580" marT="0" marB="0" anchor="ctr"/>
                </a:tc>
                <a:tc>
                  <a:txBody>
                    <a:bodyPr/>
                    <a:lstStyle/>
                    <a:p>
                      <a:pPr marL="0" marR="0" algn="r">
                        <a:spcBef>
                          <a:spcPts val="0"/>
                        </a:spcBef>
                        <a:spcAft>
                          <a:spcPts val="0"/>
                        </a:spcAft>
                      </a:pPr>
                      <a:r>
                        <a:rPr lang="en-US" sz="1800" b="1">
                          <a:effectLst/>
                          <a:latin typeface="+mj-lt"/>
                          <a:ea typeface="Calibri" panose="020F0502020204030204" pitchFamily="34" charset="0"/>
                          <a:cs typeface="Times New Roman" panose="02020603050405020304" pitchFamily="18" charset="0"/>
                        </a:rPr>
                        <a:t>5,293</a:t>
                      </a:r>
                    </a:p>
                  </a:txBody>
                  <a:tcPr marL="68580" marR="68580" marT="0" marB="0" anchor="ctr"/>
                </a:tc>
                <a:extLst>
                  <a:ext uri="{0D108BD9-81ED-4DB2-BD59-A6C34878D82A}">
                    <a16:rowId xmlns:a16="http://schemas.microsoft.com/office/drawing/2014/main" val="241454898"/>
                  </a:ext>
                </a:extLst>
              </a:tr>
              <a:tr h="686238">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Conduct routine HTS at ANC, MCH, Immunization to all pregnant and lactating mothers</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304</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1,516</a:t>
                      </a:r>
                    </a:p>
                  </a:txBody>
                  <a:tcPr marL="68580" marR="68580" marT="0" marB="0" anchor="ctr"/>
                </a:tc>
                <a:extLst>
                  <a:ext uri="{0D108BD9-81ED-4DB2-BD59-A6C34878D82A}">
                    <a16:rowId xmlns:a16="http://schemas.microsoft.com/office/drawing/2014/main" val="1173869096"/>
                  </a:ext>
                </a:extLst>
              </a:tr>
              <a:tr h="686238">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Retain all newly identified HIV positive persons, pregnant and lactating mothers on ART</a:t>
                      </a:r>
                    </a:p>
                  </a:txBody>
                  <a:tcPr marL="68580" marR="68580" marT="0" marB="0" anchor="ctr"/>
                </a:tc>
                <a:tc>
                  <a:txBody>
                    <a:bodyPr/>
                    <a:lstStyle/>
                    <a:p>
                      <a:pPr marL="0" marR="0" algn="r">
                        <a:spcBef>
                          <a:spcPts val="0"/>
                        </a:spcBef>
                        <a:spcAft>
                          <a:spcPts val="0"/>
                        </a:spcAft>
                      </a:pPr>
                      <a:r>
                        <a:rPr lang="en-US" sz="1800" b="1">
                          <a:effectLst/>
                          <a:latin typeface="+mj-lt"/>
                          <a:ea typeface="Calibri" panose="020F0502020204030204" pitchFamily="34" charset="0"/>
                          <a:cs typeface="Times New Roman" panose="02020603050405020304" pitchFamily="18" charset="0"/>
                        </a:rPr>
                        <a:t>1,151</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1,933</a:t>
                      </a:r>
                    </a:p>
                  </a:txBody>
                  <a:tcPr marL="68580" marR="68580" marT="0" marB="0" anchor="ctr"/>
                </a:tc>
                <a:extLst>
                  <a:ext uri="{0D108BD9-81ED-4DB2-BD59-A6C34878D82A}">
                    <a16:rowId xmlns:a16="http://schemas.microsoft.com/office/drawing/2014/main" val="2777099014"/>
                  </a:ext>
                </a:extLst>
              </a:tr>
              <a:tr h="398513">
                <a:tc>
                  <a:txBody>
                    <a:bodyPr/>
                    <a:lstStyle/>
                    <a:p>
                      <a:pPr marL="0" marR="0">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Diagnose and provide treatment for TB patients</a:t>
                      </a:r>
                    </a:p>
                  </a:txBody>
                  <a:tcPr marL="68580" marR="68580" marT="0" marB="0" anchor="ctr"/>
                </a:tc>
                <a:tc>
                  <a:txBody>
                    <a:bodyPr/>
                    <a:lstStyle/>
                    <a:p>
                      <a:pPr marL="0" marR="0" algn="r">
                        <a:spcBef>
                          <a:spcPts val="0"/>
                        </a:spcBef>
                        <a:spcAft>
                          <a:spcPts val="0"/>
                        </a:spcAft>
                      </a:pPr>
                      <a:r>
                        <a:rPr lang="en-US" sz="1800" b="1">
                          <a:effectLst/>
                          <a:latin typeface="+mj-lt"/>
                          <a:ea typeface="Calibri" panose="020F0502020204030204" pitchFamily="34" charset="0"/>
                          <a:cs typeface="Times New Roman" panose="02020603050405020304" pitchFamily="18" charset="0"/>
                        </a:rPr>
                        <a:t>46</a:t>
                      </a:r>
                    </a:p>
                  </a:txBody>
                  <a:tcPr marL="68580" marR="68580" marT="0" marB="0" anchor="ctr"/>
                </a:tc>
                <a:tc>
                  <a:txBody>
                    <a:bodyPr/>
                    <a:lstStyle/>
                    <a:p>
                      <a:pPr marL="0" marR="0" algn="r">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34</a:t>
                      </a:r>
                    </a:p>
                  </a:txBody>
                  <a:tcPr marL="68580" marR="68580" marT="0" marB="0" anchor="ctr"/>
                </a:tc>
                <a:extLst>
                  <a:ext uri="{0D108BD9-81ED-4DB2-BD59-A6C34878D82A}">
                    <a16:rowId xmlns:a16="http://schemas.microsoft.com/office/drawing/2014/main" val="645363007"/>
                  </a:ext>
                </a:extLst>
              </a:tr>
            </a:tbl>
          </a:graphicData>
        </a:graphic>
      </p:graphicFrame>
    </p:spTree>
    <p:extLst>
      <p:ext uri="{BB962C8B-B14F-4D97-AF65-F5344CB8AC3E}">
        <p14:creationId xmlns:p14="http://schemas.microsoft.com/office/powerpoint/2010/main" val="30713130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lh6.googleusercontent.com/CLT2O31FRacFYrg9PFREvwzSsC5OOQgQ9zWee1KZRt-4L_AKuuiLStEaiKRpulSxYH_takU7GMm7a6hxA5fUCr-4ES02ZoR25p2FLlcOBaA7YAheJbDh_Vnq-rM4Sa7x2btu9Mrg0tQ">
            <a:extLst>
              <a:ext uri="{FF2B5EF4-FFF2-40B4-BE49-F238E27FC236}">
                <a16:creationId xmlns:a16="http://schemas.microsoft.com/office/drawing/2014/main" id="{9BAE3429-E255-4A26-8E86-972E11A80E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242410" y="1501235"/>
            <a:ext cx="4028776" cy="3781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C937C14E-3C37-4FD4-9D13-B9D5F9CD1265}"/>
              </a:ext>
            </a:extLst>
          </p:cNvPr>
          <p:cNvGraphicFramePr>
            <a:graphicFrameLocks noGrp="1"/>
          </p:cNvGraphicFramePr>
          <p:nvPr>
            <p:extLst>
              <p:ext uri="{D42A27DB-BD31-4B8C-83A1-F6EECF244321}">
                <p14:modId xmlns:p14="http://schemas.microsoft.com/office/powerpoint/2010/main" val="1832263723"/>
              </p:ext>
            </p:extLst>
          </p:nvPr>
        </p:nvGraphicFramePr>
        <p:xfrm>
          <a:off x="529389" y="1497070"/>
          <a:ext cx="6420050" cy="2133600"/>
        </p:xfrm>
        <a:graphic>
          <a:graphicData uri="http://schemas.openxmlformats.org/drawingml/2006/table">
            <a:tbl>
              <a:tblPr firstRow="1" bandRow="1">
                <a:tableStyleId>{F5AB1C69-6EDB-4FF4-983F-18BD219EF322}</a:tableStyleId>
              </a:tblPr>
              <a:tblGrid>
                <a:gridCol w="6420050">
                  <a:extLst>
                    <a:ext uri="{9D8B030D-6E8A-4147-A177-3AD203B41FA5}">
                      <a16:colId xmlns:a16="http://schemas.microsoft.com/office/drawing/2014/main" val="1178263100"/>
                    </a:ext>
                  </a:extLst>
                </a:gridCol>
              </a:tblGrid>
              <a:tr h="262707">
                <a:tc>
                  <a:txBody>
                    <a:bodyPr/>
                    <a:lstStyle/>
                    <a:p>
                      <a:pPr algn="ctr"/>
                      <a:r>
                        <a:rPr lang="en-US" sz="1600" b="1" dirty="0">
                          <a:latin typeface="Segoe UI" panose="020B0502040204020203" pitchFamily="34" charset="0"/>
                          <a:cs typeface="Segoe UI" panose="020B0502040204020203" pitchFamily="34" charset="0"/>
                        </a:rPr>
                        <a:t>HACT Clothing Scheme</a:t>
                      </a:r>
                    </a:p>
                  </a:txBody>
                  <a:tcPr>
                    <a:solidFill>
                      <a:srgbClr val="595959"/>
                    </a:solidFill>
                  </a:tcPr>
                </a:tc>
                <a:extLst>
                  <a:ext uri="{0D108BD9-81ED-4DB2-BD59-A6C34878D82A}">
                    <a16:rowId xmlns:a16="http://schemas.microsoft.com/office/drawing/2014/main" val="3986546385"/>
                  </a:ext>
                </a:extLst>
              </a:tr>
              <a:tr h="1600122">
                <a:tc>
                  <a:txBody>
                    <a:bodyPr/>
                    <a:lstStyle/>
                    <a:p>
                      <a:pPr marL="285750" indent="-285750">
                        <a:buFont typeface="Arial" panose="020B0604020202020204" pitchFamily="34" charset="0"/>
                        <a:buChar char="•"/>
                      </a:pPr>
                      <a:r>
                        <a:rPr lang="en-US" sz="1600" b="1" kern="1200" dirty="0">
                          <a:solidFill>
                            <a:schemeClr val="tx1"/>
                          </a:solidFill>
                          <a:latin typeface="+mj-lt"/>
                          <a:ea typeface="+mn-ea"/>
                          <a:cs typeface="+mn-cs"/>
                        </a:rPr>
                        <a:t>Women sell clothing in their local communities; Over the past year, 751 bags with over 15,000 items have been bought / sold through the Clothing Scheme, generating 300,000 for 36 beneficiaries and their families.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latin typeface="+mj-lt"/>
                          <a:ea typeface="+mn-ea"/>
                          <a:cs typeface="+mn-cs"/>
                        </a:rPr>
                        <a:t>Provides local unemployed women with income-generating opportunities as well as skills development training that enables them to financially support themselves and their families through the sale of donated, second-hand clothing.</a:t>
                      </a:r>
                    </a:p>
                  </a:txBody>
                  <a:tcPr/>
                </a:tc>
                <a:extLst>
                  <a:ext uri="{0D108BD9-81ED-4DB2-BD59-A6C34878D82A}">
                    <a16:rowId xmlns:a16="http://schemas.microsoft.com/office/drawing/2014/main" val="4247402435"/>
                  </a:ext>
                </a:extLst>
              </a:tr>
            </a:tbl>
          </a:graphicData>
        </a:graphic>
      </p:graphicFrame>
      <p:graphicFrame>
        <p:nvGraphicFramePr>
          <p:cNvPr id="12" name="Chart 11">
            <a:extLst>
              <a:ext uri="{FF2B5EF4-FFF2-40B4-BE49-F238E27FC236}">
                <a16:creationId xmlns:a16="http://schemas.microsoft.com/office/drawing/2014/main" id="{A6D11032-1E82-4C44-AC2B-E21B157C7E2A}"/>
              </a:ext>
            </a:extLst>
          </p:cNvPr>
          <p:cNvGraphicFramePr/>
          <p:nvPr>
            <p:extLst>
              <p:ext uri="{D42A27DB-BD31-4B8C-83A1-F6EECF244321}">
                <p14:modId xmlns:p14="http://schemas.microsoft.com/office/powerpoint/2010/main" val="2229343613"/>
              </p:ext>
            </p:extLst>
          </p:nvPr>
        </p:nvGraphicFramePr>
        <p:xfrm>
          <a:off x="1783636" y="4026475"/>
          <a:ext cx="3518769" cy="24581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6D6B9B07-C29F-4593-866B-97575B590BB3}"/>
              </a:ext>
            </a:extLst>
          </p:cNvPr>
          <p:cNvGraphicFramePr>
            <a:graphicFrameLocks noGrp="1"/>
          </p:cNvGraphicFramePr>
          <p:nvPr>
            <p:extLst>
              <p:ext uri="{D42A27DB-BD31-4B8C-83A1-F6EECF244321}">
                <p14:modId xmlns:p14="http://schemas.microsoft.com/office/powerpoint/2010/main" val="3238344104"/>
              </p:ext>
            </p:extLst>
          </p:nvPr>
        </p:nvGraphicFramePr>
        <p:xfrm>
          <a:off x="7184655" y="5407414"/>
          <a:ext cx="4255579" cy="975360"/>
        </p:xfrm>
        <a:graphic>
          <a:graphicData uri="http://schemas.openxmlformats.org/drawingml/2006/table">
            <a:tbl>
              <a:tblPr firstRow="1" bandRow="1">
                <a:tableStyleId>{F5AB1C69-6EDB-4FF4-983F-18BD219EF322}</a:tableStyleId>
              </a:tblPr>
              <a:tblGrid>
                <a:gridCol w="4255579">
                  <a:extLst>
                    <a:ext uri="{9D8B030D-6E8A-4147-A177-3AD203B41FA5}">
                      <a16:colId xmlns:a16="http://schemas.microsoft.com/office/drawing/2014/main" val="2700909578"/>
                    </a:ext>
                  </a:extLst>
                </a:gridCol>
              </a:tblGrid>
              <a:tr h="231909">
                <a:tc>
                  <a:txBody>
                    <a:bodyPr/>
                    <a:lstStyle/>
                    <a:p>
                      <a:pPr algn="ctr"/>
                      <a:r>
                        <a:rPr lang="en-US" sz="1400" b="1" dirty="0">
                          <a:latin typeface="Segoe UI" panose="020B0502040204020203" pitchFamily="34" charset="0"/>
                          <a:cs typeface="Segoe UI" panose="020B0502040204020203" pitchFamily="34" charset="0"/>
                        </a:rPr>
                        <a:t>Links</a:t>
                      </a:r>
                    </a:p>
                  </a:txBody>
                  <a:tcPr>
                    <a:solidFill>
                      <a:srgbClr val="595959"/>
                    </a:solidFill>
                  </a:tcPr>
                </a:tc>
                <a:extLst>
                  <a:ext uri="{0D108BD9-81ED-4DB2-BD59-A6C34878D82A}">
                    <a16:rowId xmlns:a16="http://schemas.microsoft.com/office/drawing/2014/main" val="86604526"/>
                  </a:ext>
                </a:extLst>
              </a:tr>
              <a:tr h="210730">
                <a:tc>
                  <a:txBody>
                    <a:bodyPr/>
                    <a:lstStyle/>
                    <a:p>
                      <a:r>
                        <a:rPr lang="en-US" sz="1600" dirty="0">
                          <a:latin typeface="+mj-lt"/>
                          <a:hlinkClick r:id="rId5"/>
                        </a:rPr>
                        <a:t>https://www.hillaids.org.za/</a:t>
                      </a:r>
                      <a:endParaRPr lang="en-US" sz="1600" dirty="0">
                        <a:latin typeface="+mj-lt"/>
                      </a:endParaRPr>
                    </a:p>
                  </a:txBody>
                  <a:tcPr/>
                </a:tc>
                <a:extLst>
                  <a:ext uri="{0D108BD9-81ED-4DB2-BD59-A6C34878D82A}">
                    <a16:rowId xmlns:a16="http://schemas.microsoft.com/office/drawing/2014/main" val="2832654844"/>
                  </a:ext>
                </a:extLst>
              </a:tr>
              <a:tr h="202921">
                <a:tc>
                  <a:txBody>
                    <a:bodyPr/>
                    <a:lstStyle/>
                    <a:p>
                      <a:r>
                        <a:rPr lang="en-US" sz="1600" dirty="0">
                          <a:latin typeface="+mj-lt"/>
                          <a:hlinkClick r:id="rId6"/>
                        </a:rPr>
                        <a:t>https://www.hillaids.org.za/craft-shop</a:t>
                      </a:r>
                      <a:endParaRPr lang="en-US" sz="1600" dirty="0">
                        <a:latin typeface="+mj-lt"/>
                      </a:endParaRPr>
                    </a:p>
                  </a:txBody>
                  <a:tcPr/>
                </a:tc>
                <a:extLst>
                  <a:ext uri="{0D108BD9-81ED-4DB2-BD59-A6C34878D82A}">
                    <a16:rowId xmlns:a16="http://schemas.microsoft.com/office/drawing/2014/main" val="3909538615"/>
                  </a:ext>
                </a:extLst>
              </a:tr>
            </a:tbl>
          </a:graphicData>
        </a:graphic>
      </p:graphicFrame>
      <p:graphicFrame>
        <p:nvGraphicFramePr>
          <p:cNvPr id="14" name="Table 13">
            <a:extLst>
              <a:ext uri="{FF2B5EF4-FFF2-40B4-BE49-F238E27FC236}">
                <a16:creationId xmlns:a16="http://schemas.microsoft.com/office/drawing/2014/main" id="{F56CAFA9-C6F1-4BD8-8439-DA072A50AF9B}"/>
              </a:ext>
            </a:extLst>
          </p:cNvPr>
          <p:cNvGraphicFramePr>
            <a:graphicFrameLocks noGrp="1"/>
          </p:cNvGraphicFramePr>
          <p:nvPr>
            <p:extLst>
              <p:ext uri="{D42A27DB-BD31-4B8C-83A1-F6EECF244321}">
                <p14:modId xmlns:p14="http://schemas.microsoft.com/office/powerpoint/2010/main" val="1830854282"/>
              </p:ext>
            </p:extLst>
          </p:nvPr>
        </p:nvGraphicFramePr>
        <p:xfrm>
          <a:off x="529389" y="3776427"/>
          <a:ext cx="6420050" cy="341161"/>
        </p:xfrm>
        <a:graphic>
          <a:graphicData uri="http://schemas.openxmlformats.org/drawingml/2006/table">
            <a:tbl>
              <a:tblPr firstRow="1" bandRow="1">
                <a:tableStyleId>{F5AB1C69-6EDB-4FF4-983F-18BD219EF322}</a:tableStyleId>
              </a:tblPr>
              <a:tblGrid>
                <a:gridCol w="6420050">
                  <a:extLst>
                    <a:ext uri="{9D8B030D-6E8A-4147-A177-3AD203B41FA5}">
                      <a16:colId xmlns:a16="http://schemas.microsoft.com/office/drawing/2014/main" val="1178263100"/>
                    </a:ext>
                  </a:extLst>
                </a:gridCol>
              </a:tblGrid>
              <a:tr h="341161">
                <a:tc>
                  <a:txBody>
                    <a:bodyPr/>
                    <a:lstStyle/>
                    <a:p>
                      <a:pPr algn="ctr"/>
                      <a:r>
                        <a:rPr lang="en-US" sz="1600" b="1" dirty="0">
                          <a:latin typeface="Segoe UI" panose="020B0502040204020203" pitchFamily="34" charset="0"/>
                          <a:cs typeface="Segoe UI" panose="020B0502040204020203" pitchFamily="34" charset="0"/>
                        </a:rPr>
                        <a:t>43% of HACT’s funding comes from internally generated revenue</a:t>
                      </a:r>
                    </a:p>
                  </a:txBody>
                  <a:tcPr>
                    <a:solidFill>
                      <a:srgbClr val="595959"/>
                    </a:solidFill>
                  </a:tcPr>
                </a:tc>
                <a:extLst>
                  <a:ext uri="{0D108BD9-81ED-4DB2-BD59-A6C34878D82A}">
                    <a16:rowId xmlns:a16="http://schemas.microsoft.com/office/drawing/2014/main" val="3986546385"/>
                  </a:ext>
                </a:extLst>
              </a:tr>
            </a:tbl>
          </a:graphicData>
        </a:graphic>
      </p:graphicFrame>
      <p:pic>
        <p:nvPicPr>
          <p:cNvPr id="15" name="Picture 2" descr="https://lh4.googleusercontent.com/8KxqYkrMeTtFnfILGRlHwagFxXzNQ4sTS4TtO6pruNypttExdKUn7M_mYJeRl1b_pMxaCctvB7jxrx87vsr2o3oBfKMflpd-GOz0RE9KLF1312IzLhN9YYMdqJDKNJQBdnwTrewgTCI">
            <a:extLst>
              <a:ext uri="{FF2B5EF4-FFF2-40B4-BE49-F238E27FC236}">
                <a16:creationId xmlns:a16="http://schemas.microsoft.com/office/drawing/2014/main" id="{3E334C1E-63A8-49BD-A609-B8BA0771F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749" y="136525"/>
            <a:ext cx="3005500" cy="62433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74C81DB5-2AAE-4B05-B69A-9FEE97136674}"/>
              </a:ext>
            </a:extLst>
          </p:cNvPr>
          <p:cNvSpPr>
            <a:spLocks noGrp="1"/>
          </p:cNvSpPr>
          <p:nvPr>
            <p:ph type="title"/>
          </p:nvPr>
        </p:nvSpPr>
        <p:spPr>
          <a:xfrm>
            <a:off x="438751" y="68679"/>
            <a:ext cx="8787064" cy="1325563"/>
          </a:xfrm>
        </p:spPr>
        <p:txBody>
          <a:bodyPr>
            <a:normAutofit/>
          </a:bodyPr>
          <a:lstStyle/>
          <a:p>
            <a:r>
              <a:rPr lang="en-US" sz="3600" dirty="0">
                <a:latin typeface="Segoe UI" panose="020B0502040204020203" pitchFamily="34" charset="0"/>
                <a:cs typeface="Segoe UI" panose="020B0502040204020203" pitchFamily="34" charset="0"/>
              </a:rPr>
              <a:t>Funding &amp; IGA Case Study: </a:t>
            </a:r>
            <a:br>
              <a:rPr lang="en-US" sz="3600" dirty="0">
                <a:latin typeface="Segoe UI" panose="020B0502040204020203" pitchFamily="34" charset="0"/>
                <a:cs typeface="Segoe UI" panose="020B0502040204020203" pitchFamily="34" charset="0"/>
              </a:rPr>
            </a:br>
            <a:r>
              <a:rPr lang="en-US" sz="3600" dirty="0">
                <a:latin typeface="Segoe UI" panose="020B0502040204020203" pitchFamily="34" charset="0"/>
                <a:cs typeface="Segoe UI" panose="020B0502040204020203" pitchFamily="34" charset="0"/>
              </a:rPr>
              <a:t>Hillcrest AIDS Center Trust (HACT)</a:t>
            </a:r>
          </a:p>
        </p:txBody>
      </p:sp>
    </p:spTree>
    <p:extLst>
      <p:ext uri="{BB962C8B-B14F-4D97-AF65-F5344CB8AC3E}">
        <p14:creationId xmlns:p14="http://schemas.microsoft.com/office/powerpoint/2010/main" val="31186714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lh4.googleusercontent.com/qMeghOMyJZC0j59P7NchnGQVqaxFR8OJ7uLbzs2sdWOgO6Fbm9pxFGDEb30ja-ZPbGqwf7tFs5uhm60EgVo8heJRSfXxlo-1n5sBjufNtUOefEdHcBZ9AZ5v3ezquxN78pAlsS6X52A">
            <a:extLst>
              <a:ext uri="{FF2B5EF4-FFF2-40B4-BE49-F238E27FC236}">
                <a16:creationId xmlns:a16="http://schemas.microsoft.com/office/drawing/2014/main" id="{E2CAF2B9-48B9-4107-868D-6E3C2A861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036" y="240965"/>
            <a:ext cx="3432843" cy="4279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516F3B9-BCF0-484B-8257-24F9B5D02B15}"/>
              </a:ext>
            </a:extLst>
          </p:cNvPr>
          <p:cNvSpPr/>
          <p:nvPr/>
        </p:nvSpPr>
        <p:spPr>
          <a:xfrm>
            <a:off x="832180" y="1486794"/>
            <a:ext cx="10521619" cy="1761153"/>
          </a:xfrm>
          <a:prstGeom prst="rect">
            <a:avLst/>
          </a:prstGeom>
          <a:solidFill>
            <a:schemeClr val="bg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dirty="0">
                <a:solidFill>
                  <a:schemeClr val="tx1"/>
                </a:solidFill>
                <a:latin typeface="Segoe UI" panose="020B0502040204020203" pitchFamily="34" charset="0"/>
                <a:cs typeface="Segoe UI" panose="020B0502040204020203" pitchFamily="34" charset="0"/>
              </a:rPr>
              <a:t>Mission &amp; Programs</a:t>
            </a:r>
          </a:p>
        </p:txBody>
      </p:sp>
      <p:sp>
        <p:nvSpPr>
          <p:cNvPr id="11" name="Rectangle 10">
            <a:extLst>
              <a:ext uri="{FF2B5EF4-FFF2-40B4-BE49-F238E27FC236}">
                <a16:creationId xmlns:a16="http://schemas.microsoft.com/office/drawing/2014/main" id="{F569CFAD-2FB3-4A1E-9549-E0C72E6D0541}"/>
              </a:ext>
            </a:extLst>
          </p:cNvPr>
          <p:cNvSpPr/>
          <p:nvPr/>
        </p:nvSpPr>
        <p:spPr>
          <a:xfrm>
            <a:off x="985784" y="1939740"/>
            <a:ext cx="10176643" cy="116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b="1" dirty="0" err="1">
                <a:solidFill>
                  <a:schemeClr val="tx1"/>
                </a:solidFill>
                <a:latin typeface="+mj-lt"/>
              </a:rPr>
              <a:t>Nyaka</a:t>
            </a:r>
            <a:r>
              <a:rPr lang="en-US" sz="1600" b="1" dirty="0">
                <a:solidFill>
                  <a:schemeClr val="tx1"/>
                </a:solidFill>
                <a:latin typeface="+mj-lt"/>
              </a:rPr>
              <a:t> educates, empowers, and transforms vulnerable and impoverished communities in Uganda, ensuring that everyone has the chance to learn, grow, and thrive</a:t>
            </a:r>
          </a:p>
          <a:p>
            <a:pPr marL="285750" indent="-285750">
              <a:buFont typeface="Arial" panose="020B0604020202020204" pitchFamily="34" charset="0"/>
              <a:buChar char="•"/>
            </a:pPr>
            <a:r>
              <a:rPr lang="en-US" altLang="en-US" sz="1600" b="1" dirty="0" err="1">
                <a:solidFill>
                  <a:schemeClr val="tx1"/>
                </a:solidFill>
                <a:latin typeface="+mj-lt"/>
              </a:rPr>
              <a:t>Nyaka</a:t>
            </a:r>
            <a:r>
              <a:rPr lang="en-US" altLang="en-US" sz="1600" b="1" dirty="0">
                <a:solidFill>
                  <a:schemeClr val="tx1"/>
                </a:solidFill>
                <a:latin typeface="+mj-lt"/>
              </a:rPr>
              <a:t> provides orphan education, grandmothers programming, microfinance loans, homebuilding, access to clean water, farming, libraries, and health treatment</a:t>
            </a:r>
          </a:p>
        </p:txBody>
      </p:sp>
      <p:graphicFrame>
        <p:nvGraphicFramePr>
          <p:cNvPr id="15" name="Table 14">
            <a:extLst>
              <a:ext uri="{FF2B5EF4-FFF2-40B4-BE49-F238E27FC236}">
                <a16:creationId xmlns:a16="http://schemas.microsoft.com/office/drawing/2014/main" id="{0B34140B-7BC9-4A4F-B366-1AF72E73A665}"/>
              </a:ext>
            </a:extLst>
          </p:cNvPr>
          <p:cNvGraphicFramePr>
            <a:graphicFrameLocks noGrp="1"/>
          </p:cNvGraphicFramePr>
          <p:nvPr>
            <p:extLst>
              <p:ext uri="{D42A27DB-BD31-4B8C-83A1-F6EECF244321}">
                <p14:modId xmlns:p14="http://schemas.microsoft.com/office/powerpoint/2010/main" val="3806533446"/>
              </p:ext>
            </p:extLst>
          </p:nvPr>
        </p:nvGraphicFramePr>
        <p:xfrm>
          <a:off x="832181" y="3400991"/>
          <a:ext cx="5390552" cy="2654877"/>
        </p:xfrm>
        <a:graphic>
          <a:graphicData uri="http://schemas.openxmlformats.org/drawingml/2006/table">
            <a:tbl>
              <a:tblPr firstRow="1" bandRow="1">
                <a:tableStyleId>{F5AB1C69-6EDB-4FF4-983F-18BD219EF322}</a:tableStyleId>
              </a:tblPr>
              <a:tblGrid>
                <a:gridCol w="5390552">
                  <a:extLst>
                    <a:ext uri="{9D8B030D-6E8A-4147-A177-3AD203B41FA5}">
                      <a16:colId xmlns:a16="http://schemas.microsoft.com/office/drawing/2014/main" val="1178263100"/>
                    </a:ext>
                  </a:extLst>
                </a:gridCol>
              </a:tblGrid>
              <a:tr h="368877">
                <a:tc>
                  <a:txBody>
                    <a:bodyPr/>
                    <a:lstStyle/>
                    <a:p>
                      <a:pPr algn="ctr"/>
                      <a:r>
                        <a:rPr lang="en-US" sz="1600" b="1" dirty="0">
                          <a:latin typeface="Segoe UI" panose="020B0502040204020203" pitchFamily="34" charset="0"/>
                          <a:cs typeface="Segoe UI" panose="020B0502040204020203" pitchFamily="34" charset="0"/>
                        </a:rPr>
                        <a:t>Grandmothers Basket Initiative( Etsy Craft Shop)</a:t>
                      </a:r>
                    </a:p>
                  </a:txBody>
                  <a:tcPr>
                    <a:solidFill>
                      <a:srgbClr val="595959"/>
                    </a:solidFill>
                  </a:tcPr>
                </a:tc>
                <a:extLst>
                  <a:ext uri="{0D108BD9-81ED-4DB2-BD59-A6C34878D82A}">
                    <a16:rowId xmlns:a16="http://schemas.microsoft.com/office/drawing/2014/main" val="3986546385"/>
                  </a:ext>
                </a:extLst>
              </a:tr>
              <a:tr h="2259005">
                <a:tc>
                  <a:txBody>
                    <a:bodyPr/>
                    <a:lstStyle/>
                    <a:p>
                      <a:pPr marL="285750" indent="-285750">
                        <a:buFont typeface="Arial" panose="020B0604020202020204" pitchFamily="34" charset="0"/>
                        <a:buChar char="•"/>
                      </a:pPr>
                      <a:r>
                        <a:rPr lang="en-US" sz="1600" b="1" i="0" kern="1200" dirty="0">
                          <a:solidFill>
                            <a:schemeClr val="dk1"/>
                          </a:solidFill>
                          <a:effectLst/>
                          <a:latin typeface="+mj-lt"/>
                          <a:ea typeface="+mn-ea"/>
                          <a:cs typeface="+mn-cs"/>
                        </a:rPr>
                        <a:t>Grandmothers make beautiful woven baskets, bowls, trivets, hats, purses, paper bead jewelry, and other crafts using natural resources and supplies that they are able to purchase thanks to the microfinance loans that we are able to provide.</a:t>
                      </a:r>
                    </a:p>
                    <a:p>
                      <a:pPr marL="285750" indent="-285750">
                        <a:buFont typeface="Arial" panose="020B0604020202020204" pitchFamily="34" charset="0"/>
                        <a:buChar char="•"/>
                      </a:pPr>
                      <a:r>
                        <a:rPr lang="en-US" sz="1600" b="1" i="0" kern="1200" dirty="0" err="1">
                          <a:solidFill>
                            <a:schemeClr val="dk1"/>
                          </a:solidFill>
                          <a:effectLst/>
                          <a:latin typeface="+mj-lt"/>
                          <a:ea typeface="+mn-ea"/>
                          <a:cs typeface="+mn-cs"/>
                        </a:rPr>
                        <a:t>Nyaka</a:t>
                      </a:r>
                      <a:r>
                        <a:rPr lang="en-US" sz="1600" b="1" i="0" kern="1200" dirty="0">
                          <a:solidFill>
                            <a:schemeClr val="dk1"/>
                          </a:solidFill>
                          <a:effectLst/>
                          <a:latin typeface="+mj-lt"/>
                          <a:ea typeface="+mn-ea"/>
                          <a:cs typeface="+mn-cs"/>
                        </a:rPr>
                        <a:t> buys the crafts from the grandmothers at a fair price and then sell them through basket parties, </a:t>
                      </a:r>
                      <a:r>
                        <a:rPr lang="en-US" sz="1600" b="1" i="0" kern="1200" dirty="0">
                          <a:solidFill>
                            <a:schemeClr val="dk1"/>
                          </a:solidFill>
                          <a:effectLst/>
                          <a:latin typeface="+mj-lt"/>
                          <a:ea typeface="+mn-ea"/>
                          <a:cs typeface="+mn-cs"/>
                          <a:hlinkClick r:id="rId3"/>
                        </a:rPr>
                        <a:t>our Etsy shop</a:t>
                      </a:r>
                      <a:r>
                        <a:rPr lang="en-US" sz="1600" b="1" i="0" kern="1200" dirty="0">
                          <a:solidFill>
                            <a:schemeClr val="dk1"/>
                          </a:solidFill>
                          <a:effectLst/>
                          <a:latin typeface="+mj-lt"/>
                          <a:ea typeface="+mn-ea"/>
                          <a:cs typeface="+mn-cs"/>
                        </a:rPr>
                        <a:t>, and in stores. All of the profits raised from the grandmothers’ handiwork go right back to the grandmother programs, which work to empower these hard working grandmothers.</a:t>
                      </a:r>
                      <a:r>
                        <a:rPr lang="en-US" sz="1600" b="1" dirty="0">
                          <a:latin typeface="+mj-lt"/>
                        </a:rPr>
                        <a:t> </a:t>
                      </a:r>
                    </a:p>
                  </a:txBody>
                  <a:tcPr/>
                </a:tc>
                <a:extLst>
                  <a:ext uri="{0D108BD9-81ED-4DB2-BD59-A6C34878D82A}">
                    <a16:rowId xmlns:a16="http://schemas.microsoft.com/office/drawing/2014/main" val="4247402435"/>
                  </a:ext>
                </a:extLst>
              </a:tr>
            </a:tbl>
          </a:graphicData>
        </a:graphic>
      </p:graphicFrame>
      <p:pic>
        <p:nvPicPr>
          <p:cNvPr id="6" name="Picture 5">
            <a:extLst>
              <a:ext uri="{FF2B5EF4-FFF2-40B4-BE49-F238E27FC236}">
                <a16:creationId xmlns:a16="http://schemas.microsoft.com/office/drawing/2014/main" id="{45502785-6911-4C05-8BC6-303D289368C7}"/>
              </a:ext>
            </a:extLst>
          </p:cNvPr>
          <p:cNvPicPr>
            <a:picLocks noChangeAspect="1"/>
          </p:cNvPicPr>
          <p:nvPr/>
        </p:nvPicPr>
        <p:blipFill>
          <a:blip r:embed="rId4"/>
          <a:stretch>
            <a:fillRect/>
          </a:stretch>
        </p:blipFill>
        <p:spPr>
          <a:xfrm>
            <a:off x="6385191" y="3404967"/>
            <a:ext cx="4968608" cy="2834474"/>
          </a:xfrm>
          <a:prstGeom prst="rect">
            <a:avLst/>
          </a:prstGeom>
        </p:spPr>
      </p:pic>
      <p:sp>
        <p:nvSpPr>
          <p:cNvPr id="12" name="Title 1">
            <a:extLst>
              <a:ext uri="{FF2B5EF4-FFF2-40B4-BE49-F238E27FC236}">
                <a16:creationId xmlns:a16="http://schemas.microsoft.com/office/drawing/2014/main" id="{0BFCE3E3-7013-4CB8-A717-E5B3897B165A}"/>
              </a:ext>
            </a:extLst>
          </p:cNvPr>
          <p:cNvSpPr>
            <a:spLocks noGrp="1"/>
          </p:cNvSpPr>
          <p:nvPr>
            <p:ph type="title"/>
          </p:nvPr>
        </p:nvSpPr>
        <p:spPr>
          <a:xfrm>
            <a:off x="438751" y="68679"/>
            <a:ext cx="8787064" cy="1325563"/>
          </a:xfrm>
        </p:spPr>
        <p:txBody>
          <a:bodyPr>
            <a:normAutofit/>
          </a:bodyPr>
          <a:lstStyle/>
          <a:p>
            <a:r>
              <a:rPr lang="en-US" sz="3600" dirty="0">
                <a:latin typeface="Segoe UI" panose="020B0502040204020203" pitchFamily="34" charset="0"/>
                <a:cs typeface="Segoe UI" panose="020B0502040204020203" pitchFamily="34" charset="0"/>
              </a:rPr>
              <a:t>Funding &amp; IGA Case Study: </a:t>
            </a:r>
            <a:br>
              <a:rPr lang="en-US" sz="3600" dirty="0">
                <a:latin typeface="Segoe UI" panose="020B0502040204020203" pitchFamily="34" charset="0"/>
                <a:cs typeface="Segoe UI" panose="020B0502040204020203" pitchFamily="34" charset="0"/>
              </a:rPr>
            </a:br>
            <a:r>
              <a:rPr lang="en-US" sz="3600" dirty="0" err="1">
                <a:latin typeface="Segoe UI" panose="020B0502040204020203" pitchFamily="34" charset="0"/>
                <a:cs typeface="Segoe UI" panose="020B0502040204020203" pitchFamily="34" charset="0"/>
              </a:rPr>
              <a:t>Nyaka</a:t>
            </a:r>
            <a:r>
              <a:rPr lang="en-US" sz="3600" dirty="0">
                <a:latin typeface="Segoe UI" panose="020B0502040204020203" pitchFamily="34" charset="0"/>
                <a:cs typeface="Segoe UI" panose="020B0502040204020203" pitchFamily="34" charset="0"/>
              </a:rPr>
              <a:t> AIDS Orphans Project</a:t>
            </a:r>
          </a:p>
        </p:txBody>
      </p:sp>
    </p:spTree>
    <p:extLst>
      <p:ext uri="{BB962C8B-B14F-4D97-AF65-F5344CB8AC3E}">
        <p14:creationId xmlns:p14="http://schemas.microsoft.com/office/powerpoint/2010/main" val="3902842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F83D1AC-C5E5-491E-A442-90DFB1C83D4E}"/>
              </a:ext>
            </a:extLst>
          </p:cNvPr>
          <p:cNvSpPr>
            <a:spLocks noGrp="1"/>
          </p:cNvSpPr>
          <p:nvPr>
            <p:ph type="sldNum" sz="quarter" idx="12"/>
          </p:nvPr>
        </p:nvSpPr>
        <p:spPr/>
        <p:txBody>
          <a:bodyPr/>
          <a:lstStyle/>
          <a:p>
            <a:fld id="{A71F5363-F965-4E7E-B735-F0016A646D07}" type="slidenum">
              <a:rPr lang="en-US" smtClean="0"/>
              <a:t>42</a:t>
            </a:fld>
            <a:endParaRPr lang="en-US"/>
          </a:p>
        </p:txBody>
      </p:sp>
      <p:pic>
        <p:nvPicPr>
          <p:cNvPr id="14" name="Picture 3" descr="https://lh4.googleusercontent.com/JEw1NnIn58QvbeJ-vuqlq5n8BY4Intpw0Sjdw7Sq0MwXiHEIcZDn245wEWo3tbni9eofC7Gnkob4nhz7sEGa9Hwve-iL6u1-U7dggNBLKHvfpArTlAkRY2nFO-TEGWciZARWS70tC8Q">
            <a:extLst>
              <a:ext uri="{FF2B5EF4-FFF2-40B4-BE49-F238E27FC236}">
                <a16:creationId xmlns:a16="http://schemas.microsoft.com/office/drawing/2014/main" id="{7FCCF2F6-548C-4A2D-90CD-AEFC814C8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705" y="1879135"/>
            <a:ext cx="6119452" cy="33142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FBD00AC9-C4D4-4059-AA4C-D8A865356D6A}"/>
              </a:ext>
            </a:extLst>
          </p:cNvPr>
          <p:cNvGraphicFramePr>
            <a:graphicFrameLocks noGrp="1"/>
          </p:cNvGraphicFramePr>
          <p:nvPr>
            <p:extLst>
              <p:ext uri="{D42A27DB-BD31-4B8C-83A1-F6EECF244321}">
                <p14:modId xmlns:p14="http://schemas.microsoft.com/office/powerpoint/2010/main" val="1584185765"/>
              </p:ext>
            </p:extLst>
          </p:nvPr>
        </p:nvGraphicFramePr>
        <p:xfrm>
          <a:off x="832180" y="4098737"/>
          <a:ext cx="4572522" cy="1493520"/>
        </p:xfrm>
        <a:graphic>
          <a:graphicData uri="http://schemas.openxmlformats.org/drawingml/2006/table">
            <a:tbl>
              <a:tblPr firstRow="1" bandRow="1">
                <a:tableStyleId>{F5AB1C69-6EDB-4FF4-983F-18BD219EF322}</a:tableStyleId>
              </a:tblPr>
              <a:tblGrid>
                <a:gridCol w="4572522">
                  <a:extLst>
                    <a:ext uri="{9D8B030D-6E8A-4147-A177-3AD203B41FA5}">
                      <a16:colId xmlns:a16="http://schemas.microsoft.com/office/drawing/2014/main" val="1770527830"/>
                    </a:ext>
                  </a:extLst>
                </a:gridCol>
              </a:tblGrid>
              <a:tr h="328568">
                <a:tc>
                  <a:txBody>
                    <a:bodyPr/>
                    <a:lstStyle/>
                    <a:p>
                      <a:pPr algn="ctr"/>
                      <a:r>
                        <a:rPr lang="en-US" sz="1600" b="1" dirty="0">
                          <a:latin typeface="Segoe UI" panose="020B0502040204020203" pitchFamily="34" charset="0"/>
                          <a:cs typeface="Segoe UI" panose="020B0502040204020203" pitchFamily="34" charset="0"/>
                        </a:rPr>
                        <a:t>Links</a:t>
                      </a:r>
                    </a:p>
                  </a:txBody>
                  <a:tcPr>
                    <a:solidFill>
                      <a:srgbClr val="595959"/>
                    </a:solidFill>
                  </a:tcPr>
                </a:tc>
                <a:extLst>
                  <a:ext uri="{0D108BD9-81ED-4DB2-BD59-A6C34878D82A}">
                    <a16:rowId xmlns:a16="http://schemas.microsoft.com/office/drawing/2014/main" val="3930745028"/>
                  </a:ext>
                </a:extLst>
              </a:tr>
              <a:tr h="492852">
                <a:tc>
                  <a:txBody>
                    <a:bodyPr/>
                    <a:lstStyle/>
                    <a:p>
                      <a:r>
                        <a:rPr lang="en-US" sz="1600" dirty="0">
                          <a:latin typeface="+mj-lt"/>
                          <a:hlinkClick r:id="rId3"/>
                        </a:rPr>
                        <a:t>https://www.nyakaschool.org/WIP2/grandmothers/microfinance.htm</a:t>
                      </a:r>
                      <a:endParaRPr lang="en-US" sz="1600" dirty="0">
                        <a:latin typeface="+mj-lt"/>
                      </a:endParaRPr>
                    </a:p>
                  </a:txBody>
                  <a:tcPr/>
                </a:tc>
                <a:extLst>
                  <a:ext uri="{0D108BD9-81ED-4DB2-BD59-A6C34878D82A}">
                    <a16:rowId xmlns:a16="http://schemas.microsoft.com/office/drawing/2014/main" val="3277050584"/>
                  </a:ext>
                </a:extLst>
              </a:tr>
              <a:tr h="4928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kern="1200" dirty="0">
                          <a:solidFill>
                            <a:schemeClr val="dk1"/>
                          </a:solidFill>
                          <a:latin typeface="+mj-lt"/>
                          <a:ea typeface="+mn-ea"/>
                          <a:cs typeface="+mn-cs"/>
                          <a:hlinkClick r:id="rId4">
                            <a:extLst>
                              <a:ext uri="{A12FA001-AC4F-418D-AE19-62706E023703}">
                                <ahyp:hlinkClr xmlns:ahyp="http://schemas.microsoft.com/office/drawing/2018/hyperlinkcolor" val="tx"/>
                              </a:ext>
                            </a:extLst>
                          </a:hlinkClick>
                        </a:rPr>
                        <a:t>https://www.nyakaschool.org/nyaka+grandmothers+etsy+shop.htm</a:t>
                      </a:r>
                      <a:endParaRPr lang="en-US" altLang="en-US" sz="1600" b="1" kern="1200" dirty="0">
                        <a:solidFill>
                          <a:schemeClr val="dk1"/>
                        </a:solidFill>
                        <a:latin typeface="+mj-lt"/>
                        <a:ea typeface="+mn-ea"/>
                        <a:cs typeface="+mn-cs"/>
                      </a:endParaRPr>
                    </a:p>
                  </a:txBody>
                  <a:tcPr/>
                </a:tc>
                <a:extLst>
                  <a:ext uri="{0D108BD9-81ED-4DB2-BD59-A6C34878D82A}">
                    <a16:rowId xmlns:a16="http://schemas.microsoft.com/office/drawing/2014/main" val="1012010547"/>
                  </a:ext>
                </a:extLst>
              </a:tr>
            </a:tbl>
          </a:graphicData>
        </a:graphic>
      </p:graphicFrame>
      <p:graphicFrame>
        <p:nvGraphicFramePr>
          <p:cNvPr id="12" name="Table 11">
            <a:extLst>
              <a:ext uri="{FF2B5EF4-FFF2-40B4-BE49-F238E27FC236}">
                <a16:creationId xmlns:a16="http://schemas.microsoft.com/office/drawing/2014/main" id="{95A7653B-1485-4FD1-B38D-5C5A0365518D}"/>
              </a:ext>
            </a:extLst>
          </p:cNvPr>
          <p:cNvGraphicFramePr>
            <a:graphicFrameLocks noGrp="1"/>
          </p:cNvGraphicFramePr>
          <p:nvPr>
            <p:extLst>
              <p:ext uri="{D42A27DB-BD31-4B8C-83A1-F6EECF244321}">
                <p14:modId xmlns:p14="http://schemas.microsoft.com/office/powerpoint/2010/main" val="1171729521"/>
              </p:ext>
            </p:extLst>
          </p:nvPr>
        </p:nvGraphicFramePr>
        <p:xfrm>
          <a:off x="669828" y="1746408"/>
          <a:ext cx="4897226" cy="2150837"/>
        </p:xfrm>
        <a:graphic>
          <a:graphicData uri="http://schemas.openxmlformats.org/drawingml/2006/table">
            <a:tbl>
              <a:tblPr firstRow="1" bandRow="1">
                <a:tableStyleId>{F5AB1C69-6EDB-4FF4-983F-18BD219EF322}</a:tableStyleId>
              </a:tblPr>
              <a:tblGrid>
                <a:gridCol w="4897226">
                  <a:extLst>
                    <a:ext uri="{9D8B030D-6E8A-4147-A177-3AD203B41FA5}">
                      <a16:colId xmlns:a16="http://schemas.microsoft.com/office/drawing/2014/main" val="1178263100"/>
                    </a:ext>
                  </a:extLst>
                </a:gridCol>
              </a:tblGrid>
              <a:tr h="296417">
                <a:tc>
                  <a:txBody>
                    <a:bodyPr/>
                    <a:lstStyle/>
                    <a:p>
                      <a:pPr algn="ctr"/>
                      <a:r>
                        <a:rPr lang="en-US" sz="1600" b="1" dirty="0">
                          <a:latin typeface="Segoe UI" panose="020B0502040204020203" pitchFamily="34" charset="0"/>
                          <a:cs typeface="Segoe UI" panose="020B0502040204020203" pitchFamily="34" charset="0"/>
                        </a:rPr>
                        <a:t>Microfinance Program</a:t>
                      </a:r>
                    </a:p>
                  </a:txBody>
                  <a:tcPr>
                    <a:solidFill>
                      <a:srgbClr val="595959"/>
                    </a:solidFill>
                  </a:tcPr>
                </a:tc>
                <a:extLst>
                  <a:ext uri="{0D108BD9-81ED-4DB2-BD59-A6C34878D82A}">
                    <a16:rowId xmlns:a16="http://schemas.microsoft.com/office/drawing/2014/main" val="3986546385"/>
                  </a:ext>
                </a:extLst>
              </a:tr>
              <a:tr h="1815557">
                <a:tc>
                  <a:txBody>
                    <a:bodyPr/>
                    <a:lstStyle/>
                    <a:p>
                      <a:pPr marL="285750" indent="-285750">
                        <a:buFont typeface="Arial" panose="020B0604020202020204" pitchFamily="34" charset="0"/>
                        <a:buChar char="•"/>
                      </a:pPr>
                      <a:r>
                        <a:rPr lang="en-US" sz="1600" b="1" i="0" kern="1200" dirty="0">
                          <a:solidFill>
                            <a:schemeClr val="dk1"/>
                          </a:solidFill>
                          <a:effectLst/>
                          <a:latin typeface="+mj-lt"/>
                          <a:ea typeface="+mn-ea"/>
                          <a:cs typeface="+mn-cs"/>
                        </a:rPr>
                        <a:t>The Microfinance Program provides credit for income-generating activities to women caring for the students of </a:t>
                      </a:r>
                      <a:r>
                        <a:rPr lang="en-US" sz="1600" b="1" i="0" kern="1200" dirty="0" err="1">
                          <a:solidFill>
                            <a:schemeClr val="dk1"/>
                          </a:solidFill>
                          <a:effectLst/>
                          <a:latin typeface="+mj-lt"/>
                          <a:ea typeface="+mn-ea"/>
                          <a:cs typeface="+mn-cs"/>
                        </a:rPr>
                        <a:t>Nyaka</a:t>
                      </a:r>
                      <a:r>
                        <a:rPr lang="en-US" sz="1600" b="1" i="0" kern="1200" dirty="0">
                          <a:solidFill>
                            <a:schemeClr val="dk1"/>
                          </a:solidFill>
                          <a:effectLst/>
                          <a:latin typeface="+mj-lt"/>
                          <a:ea typeface="+mn-ea"/>
                          <a:cs typeface="+mn-cs"/>
                        </a:rPr>
                        <a:t> and </a:t>
                      </a:r>
                      <a:r>
                        <a:rPr lang="en-US" sz="1600" b="1" i="0" kern="1200" dirty="0" err="1">
                          <a:solidFill>
                            <a:schemeClr val="dk1"/>
                          </a:solidFill>
                          <a:effectLst/>
                          <a:latin typeface="+mj-lt"/>
                          <a:ea typeface="+mn-ea"/>
                          <a:cs typeface="+mn-cs"/>
                        </a:rPr>
                        <a:t>Kutamba</a:t>
                      </a:r>
                      <a:r>
                        <a:rPr lang="en-US" sz="1600" b="1" i="0" kern="1200" dirty="0">
                          <a:solidFill>
                            <a:schemeClr val="dk1"/>
                          </a:solidFill>
                          <a:effectLst/>
                          <a:latin typeface="+mj-lt"/>
                          <a:ea typeface="+mn-ea"/>
                          <a:cs typeface="+mn-cs"/>
                        </a:rPr>
                        <a:t>. </a:t>
                      </a:r>
                    </a:p>
                    <a:p>
                      <a:pPr marL="742950" lvl="1" indent="-285750">
                        <a:buFont typeface="Arial" panose="020B0604020202020204" pitchFamily="34" charset="0"/>
                        <a:buChar char="•"/>
                      </a:pPr>
                      <a:r>
                        <a:rPr lang="en-US" sz="1600" b="1" i="0" kern="1200" dirty="0">
                          <a:solidFill>
                            <a:schemeClr val="dk1"/>
                          </a:solidFill>
                          <a:effectLst/>
                          <a:latin typeface="+mj-lt"/>
                          <a:ea typeface="+mn-ea"/>
                          <a:cs typeface="+mn-cs"/>
                        </a:rPr>
                        <a:t>Supplies to make beautiful woven baskets and other crafts</a:t>
                      </a:r>
                    </a:p>
                    <a:p>
                      <a:pPr marL="742950" lvl="1" indent="-285750">
                        <a:buFont typeface="Arial" panose="020B0604020202020204" pitchFamily="34" charset="0"/>
                        <a:buChar char="•"/>
                      </a:pPr>
                      <a:r>
                        <a:rPr lang="en-US" sz="1600" b="1" i="0" kern="1200" dirty="0">
                          <a:solidFill>
                            <a:schemeClr val="dk1"/>
                          </a:solidFill>
                          <a:effectLst/>
                          <a:latin typeface="+mj-lt"/>
                          <a:ea typeface="+mn-ea"/>
                          <a:cs typeface="+mn-cs"/>
                        </a:rPr>
                        <a:t>Goats and chickens as a source of income</a:t>
                      </a:r>
                    </a:p>
                    <a:p>
                      <a:pPr marL="285750" indent="-285750">
                        <a:buFont typeface="Arial" panose="020B0604020202020204" pitchFamily="34" charset="0"/>
                        <a:buChar char="•"/>
                      </a:pPr>
                      <a:endParaRPr lang="en-US" sz="1600" b="1" dirty="0">
                        <a:latin typeface="+mj-lt"/>
                      </a:endParaRPr>
                    </a:p>
                  </a:txBody>
                  <a:tcPr/>
                </a:tc>
                <a:extLst>
                  <a:ext uri="{0D108BD9-81ED-4DB2-BD59-A6C34878D82A}">
                    <a16:rowId xmlns:a16="http://schemas.microsoft.com/office/drawing/2014/main" val="4247402435"/>
                  </a:ext>
                </a:extLst>
              </a:tr>
            </a:tbl>
          </a:graphicData>
        </a:graphic>
      </p:graphicFrame>
      <p:sp>
        <p:nvSpPr>
          <p:cNvPr id="10" name="Title 1">
            <a:extLst>
              <a:ext uri="{FF2B5EF4-FFF2-40B4-BE49-F238E27FC236}">
                <a16:creationId xmlns:a16="http://schemas.microsoft.com/office/drawing/2014/main" id="{C6032041-F33E-485E-B268-CDFBBD4B8C19}"/>
              </a:ext>
            </a:extLst>
          </p:cNvPr>
          <p:cNvSpPr>
            <a:spLocks noGrp="1"/>
          </p:cNvSpPr>
          <p:nvPr>
            <p:ph type="title"/>
          </p:nvPr>
        </p:nvSpPr>
        <p:spPr>
          <a:xfrm>
            <a:off x="438751" y="68679"/>
            <a:ext cx="8787064" cy="1325563"/>
          </a:xfrm>
        </p:spPr>
        <p:txBody>
          <a:bodyPr>
            <a:normAutofit/>
          </a:bodyPr>
          <a:lstStyle/>
          <a:p>
            <a:r>
              <a:rPr lang="en-US" sz="3600" dirty="0">
                <a:latin typeface="Segoe UI" panose="020B0502040204020203" pitchFamily="34" charset="0"/>
                <a:cs typeface="Segoe UI" panose="020B0502040204020203" pitchFamily="34" charset="0"/>
              </a:rPr>
              <a:t>Funding &amp; IGA Case Study: </a:t>
            </a:r>
            <a:br>
              <a:rPr lang="en-US" sz="3600" dirty="0">
                <a:latin typeface="Segoe UI" panose="020B0502040204020203" pitchFamily="34" charset="0"/>
                <a:cs typeface="Segoe UI" panose="020B0502040204020203" pitchFamily="34" charset="0"/>
              </a:rPr>
            </a:br>
            <a:r>
              <a:rPr lang="en-US" sz="3600" dirty="0" err="1">
                <a:latin typeface="Segoe UI" panose="020B0502040204020203" pitchFamily="34" charset="0"/>
                <a:cs typeface="Segoe UI" panose="020B0502040204020203" pitchFamily="34" charset="0"/>
              </a:rPr>
              <a:t>Nyaka</a:t>
            </a:r>
            <a:r>
              <a:rPr lang="en-US" sz="3600" dirty="0">
                <a:latin typeface="Segoe UI" panose="020B0502040204020203" pitchFamily="34" charset="0"/>
                <a:cs typeface="Segoe UI" panose="020B0502040204020203" pitchFamily="34" charset="0"/>
              </a:rPr>
              <a:t> AIDS Orphans Project</a:t>
            </a:r>
          </a:p>
        </p:txBody>
      </p:sp>
      <p:pic>
        <p:nvPicPr>
          <p:cNvPr id="11" name="Picture 2" descr="https://lh4.googleusercontent.com/qMeghOMyJZC0j59P7NchnGQVqaxFR8OJ7uLbzs2sdWOgO6Fbm9pxFGDEb30ja-ZPbGqwf7tFs5uhm60EgVo8heJRSfXxlo-1n5sBjufNtUOefEdHcBZ9AZ5v3ezquxN78pAlsS6X52A">
            <a:extLst>
              <a:ext uri="{FF2B5EF4-FFF2-40B4-BE49-F238E27FC236}">
                <a16:creationId xmlns:a16="http://schemas.microsoft.com/office/drawing/2014/main" id="{ACD96745-9421-445B-A5AA-256F1037B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036" y="240965"/>
            <a:ext cx="3432843" cy="42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68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4BA6-2AA0-491E-B196-CCDA8FDCE972}"/>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Staff Findings</a:t>
            </a:r>
          </a:p>
        </p:txBody>
      </p:sp>
      <p:sp>
        <p:nvSpPr>
          <p:cNvPr id="5" name="Rectangle 4">
            <a:extLst>
              <a:ext uri="{FF2B5EF4-FFF2-40B4-BE49-F238E27FC236}">
                <a16:creationId xmlns:a16="http://schemas.microsoft.com/office/drawing/2014/main" id="{A18504B5-E7C5-4EEA-B468-DE4B6B2B98B7}"/>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5C9B7B-59E5-414E-9605-B91BA40CF03E}"/>
              </a:ext>
            </a:extLst>
          </p:cNvPr>
          <p:cNvSpPr/>
          <p:nvPr/>
        </p:nvSpPr>
        <p:spPr>
          <a:xfrm>
            <a:off x="7394711" y="13414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is going well?</a:t>
            </a:r>
          </a:p>
        </p:txBody>
      </p:sp>
      <p:sp>
        <p:nvSpPr>
          <p:cNvPr id="7" name="Rectangle 6">
            <a:extLst>
              <a:ext uri="{FF2B5EF4-FFF2-40B4-BE49-F238E27FC236}">
                <a16:creationId xmlns:a16="http://schemas.microsoft.com/office/drawing/2014/main" id="{D31323AE-5CBA-418E-BA9C-0997395A8684}"/>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mj-lt"/>
              </a:rPr>
              <a:t>Staff Behavior</a:t>
            </a:r>
          </a:p>
          <a:p>
            <a:pPr marL="285750" indent="-285750">
              <a:buFont typeface="Wingdings" panose="05000000000000000000" pitchFamily="2" charset="2"/>
              <a:buChar char="ü"/>
            </a:pPr>
            <a:r>
              <a:rPr lang="en-US" b="1" dirty="0">
                <a:solidFill>
                  <a:schemeClr val="tx1"/>
                </a:solidFill>
                <a:latin typeface="+mj-lt"/>
              </a:rPr>
              <a:t>Committed and Motivated Attitude</a:t>
            </a:r>
          </a:p>
          <a:p>
            <a:pPr marL="285750" indent="-285750">
              <a:buFont typeface="Wingdings" panose="05000000000000000000" pitchFamily="2" charset="2"/>
              <a:buChar char="ü"/>
            </a:pPr>
            <a:r>
              <a:rPr lang="en-US" b="1" dirty="0">
                <a:solidFill>
                  <a:schemeClr val="tx1"/>
                </a:solidFill>
                <a:latin typeface="+mj-lt"/>
              </a:rPr>
              <a:t>Strong Teamwork Skills</a:t>
            </a:r>
          </a:p>
          <a:p>
            <a:pPr marL="285750" indent="-285750">
              <a:buFont typeface="Wingdings" panose="05000000000000000000" pitchFamily="2" charset="2"/>
              <a:buChar char="ü"/>
            </a:pPr>
            <a:r>
              <a:rPr lang="en-US" b="1" dirty="0">
                <a:solidFill>
                  <a:schemeClr val="tx1"/>
                </a:solidFill>
                <a:latin typeface="+mj-lt"/>
              </a:rPr>
              <a:t>Good Relationship with Government on Advocacy</a:t>
            </a:r>
          </a:p>
          <a:p>
            <a:pPr marL="285750" indent="-285750">
              <a:buFont typeface="Wingdings" panose="05000000000000000000" pitchFamily="2" charset="2"/>
              <a:buChar char="ü"/>
            </a:pPr>
            <a:r>
              <a:rPr lang="en-US" b="1" dirty="0">
                <a:solidFill>
                  <a:schemeClr val="tx1"/>
                </a:solidFill>
                <a:latin typeface="+mj-lt"/>
              </a:rPr>
              <a:t>Good Communication within Departments</a:t>
            </a:r>
          </a:p>
          <a:p>
            <a:pPr marL="285750" indent="-285750">
              <a:buFont typeface="Wingdings" panose="05000000000000000000" pitchFamily="2" charset="2"/>
              <a:buChar char="ü"/>
            </a:pPr>
            <a:endParaRPr lang="en-US" b="1" dirty="0">
              <a:solidFill>
                <a:schemeClr val="tx1"/>
              </a:solidFill>
              <a:latin typeface="+mj-lt"/>
            </a:endParaRPr>
          </a:p>
          <a:p>
            <a:r>
              <a:rPr lang="en-US" b="1" u="sng" dirty="0">
                <a:solidFill>
                  <a:schemeClr val="tx1"/>
                </a:solidFill>
                <a:latin typeface="+mj-lt"/>
              </a:rPr>
              <a:t>Program Wins</a:t>
            </a:r>
          </a:p>
          <a:p>
            <a:pPr marL="285750" indent="-285750">
              <a:buFont typeface="Wingdings" panose="05000000000000000000" pitchFamily="2" charset="2"/>
              <a:buChar char="ü"/>
            </a:pPr>
            <a:r>
              <a:rPr lang="en-US" b="1" dirty="0">
                <a:solidFill>
                  <a:schemeClr val="tx1"/>
                </a:solidFill>
                <a:latin typeface="+mj-lt"/>
              </a:rPr>
              <a:t>Diversified Number of Program Offerings</a:t>
            </a:r>
          </a:p>
          <a:p>
            <a:pPr marL="285750" indent="-285750">
              <a:buFont typeface="Wingdings" panose="05000000000000000000" pitchFamily="2" charset="2"/>
              <a:buChar char="ü"/>
            </a:pPr>
            <a:r>
              <a:rPr lang="en-US" b="1" dirty="0">
                <a:solidFill>
                  <a:schemeClr val="tx1"/>
                </a:solidFill>
                <a:latin typeface="+mj-lt"/>
              </a:rPr>
              <a:t>Quality of Service is High</a:t>
            </a:r>
          </a:p>
          <a:p>
            <a:pPr marL="285750" indent="-285750">
              <a:buFont typeface="Wingdings" panose="05000000000000000000" pitchFamily="2" charset="2"/>
              <a:buChar char="ü"/>
            </a:pPr>
            <a:r>
              <a:rPr lang="en-US" b="1" dirty="0">
                <a:solidFill>
                  <a:schemeClr val="tx1"/>
                </a:solidFill>
                <a:latin typeface="+mj-lt"/>
              </a:rPr>
              <a:t>Young Positives Program is a Large Success</a:t>
            </a:r>
          </a:p>
          <a:p>
            <a:pPr marL="285750" indent="-285750">
              <a:buFont typeface="Wingdings" panose="05000000000000000000" pitchFamily="2" charset="2"/>
              <a:buChar char="ü"/>
            </a:pPr>
            <a:r>
              <a:rPr lang="en-US" b="1" dirty="0">
                <a:solidFill>
                  <a:schemeClr val="tx1"/>
                </a:solidFill>
                <a:latin typeface="+mj-lt"/>
              </a:rPr>
              <a:t>Grandmother Market Creation</a:t>
            </a:r>
          </a:p>
          <a:p>
            <a:pPr marL="285750" indent="-285750">
              <a:buFont typeface="Wingdings" panose="05000000000000000000" pitchFamily="2" charset="2"/>
              <a:buChar char="ü"/>
            </a:pPr>
            <a:endParaRPr lang="en-US" b="1" dirty="0">
              <a:solidFill>
                <a:schemeClr val="tx1"/>
              </a:solidFill>
              <a:latin typeface="+mj-lt"/>
            </a:endParaRPr>
          </a:p>
        </p:txBody>
      </p:sp>
      <p:sp>
        <p:nvSpPr>
          <p:cNvPr id="9" name="Rectangle 8">
            <a:extLst>
              <a:ext uri="{FF2B5EF4-FFF2-40B4-BE49-F238E27FC236}">
                <a16:creationId xmlns:a16="http://schemas.microsoft.com/office/drawing/2014/main" id="{4560A3DE-2DAD-4B76-A1A2-9212BBACF03E}"/>
              </a:ext>
            </a:extLst>
          </p:cNvPr>
          <p:cNvSpPr/>
          <p:nvPr/>
        </p:nvSpPr>
        <p:spPr>
          <a:xfrm>
            <a:off x="1024622" y="2501008"/>
            <a:ext cx="5029200" cy="250031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7A0EAA-67B3-4AC1-8C32-379DB5909D52}"/>
              </a:ext>
            </a:extLst>
          </p:cNvPr>
          <p:cNvSpPr/>
          <p:nvPr/>
        </p:nvSpPr>
        <p:spPr>
          <a:xfrm>
            <a:off x="2064437" y="22335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Demographic Interviewed</a:t>
            </a:r>
          </a:p>
        </p:txBody>
      </p:sp>
      <p:sp>
        <p:nvSpPr>
          <p:cNvPr id="11" name="Rectangle 10">
            <a:extLst>
              <a:ext uri="{FF2B5EF4-FFF2-40B4-BE49-F238E27FC236}">
                <a16:creationId xmlns:a16="http://schemas.microsoft.com/office/drawing/2014/main" id="{8694FF17-7E89-4FF9-A1B2-C14AEA3AB342}"/>
              </a:ext>
            </a:extLst>
          </p:cNvPr>
          <p:cNvSpPr/>
          <p:nvPr/>
        </p:nvSpPr>
        <p:spPr>
          <a:xfrm>
            <a:off x="1242022" y="2934428"/>
            <a:ext cx="4576813" cy="182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b="1" dirty="0">
                <a:solidFill>
                  <a:schemeClr val="tx1"/>
                </a:solidFill>
                <a:latin typeface="+mj-lt"/>
              </a:rPr>
              <a:t>Individual Interviews: 12</a:t>
            </a:r>
          </a:p>
          <a:p>
            <a:pPr marL="285750" lvl="0" indent="-285750">
              <a:buFont typeface="Arial" panose="020B0604020202020204" pitchFamily="34" charset="0"/>
              <a:buChar char="•"/>
            </a:pPr>
            <a:r>
              <a:rPr lang="en-US" b="1" dirty="0">
                <a:solidFill>
                  <a:schemeClr val="tx1"/>
                </a:solidFill>
                <a:latin typeface="+mj-lt"/>
              </a:rPr>
              <a:t>Length of Time Worked (years): 2-9</a:t>
            </a:r>
          </a:p>
          <a:p>
            <a:pPr marL="285750" lvl="0" indent="-285750">
              <a:buFont typeface="Arial" panose="020B0604020202020204" pitchFamily="34" charset="0"/>
              <a:buChar char="•"/>
            </a:pPr>
            <a:r>
              <a:rPr lang="en-US" b="1" dirty="0">
                <a:solidFill>
                  <a:schemeClr val="tx1"/>
                </a:solidFill>
                <a:latin typeface="+mj-lt"/>
              </a:rPr>
              <a:t>Number of Clients Seen per Day: 6-50</a:t>
            </a:r>
          </a:p>
        </p:txBody>
      </p:sp>
    </p:spTree>
    <p:extLst>
      <p:ext uri="{BB962C8B-B14F-4D97-AF65-F5344CB8AC3E}">
        <p14:creationId xmlns:p14="http://schemas.microsoft.com/office/powerpoint/2010/main" val="37670157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534FB-920D-4DDE-8637-A8C61CA52B7C}"/>
              </a:ext>
            </a:extLst>
          </p:cNvPr>
          <p:cNvSpPr/>
          <p:nvPr/>
        </p:nvSpPr>
        <p:spPr>
          <a:xfrm>
            <a:off x="1025382" y="1581034"/>
            <a:ext cx="5029200" cy="452692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B4F813-476C-40CE-9E43-04F856031F10}"/>
              </a:ext>
            </a:extLst>
          </p:cNvPr>
          <p:cNvSpPr/>
          <p:nvPr/>
        </p:nvSpPr>
        <p:spPr>
          <a:xfrm>
            <a:off x="1261289" y="1988244"/>
            <a:ext cx="4576813" cy="396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mj-lt"/>
              </a:rPr>
              <a:t>Staff Support</a:t>
            </a:r>
          </a:p>
          <a:p>
            <a:pPr marL="285750" indent="-285750">
              <a:buFont typeface="Calibri Light" panose="020F0302020204030204" pitchFamily="34" charset="0"/>
              <a:buChar char="×"/>
            </a:pPr>
            <a:r>
              <a:rPr lang="en-US" b="1" dirty="0">
                <a:solidFill>
                  <a:schemeClr val="tx1"/>
                </a:solidFill>
                <a:latin typeface="+mj-lt"/>
              </a:rPr>
              <a:t>Unclear Expectations of Roles</a:t>
            </a:r>
          </a:p>
          <a:p>
            <a:pPr marL="285750" indent="-285750">
              <a:buFont typeface="Calibri Light" panose="020F0302020204030204" pitchFamily="34" charset="0"/>
              <a:buChar char="×"/>
            </a:pPr>
            <a:r>
              <a:rPr lang="en-US" b="1" dirty="0">
                <a:solidFill>
                  <a:schemeClr val="tx1"/>
                </a:solidFill>
                <a:latin typeface="+mj-lt"/>
              </a:rPr>
              <a:t>Unknown Career Progression / Targeted Professional Development</a:t>
            </a:r>
          </a:p>
          <a:p>
            <a:pPr marL="285750" indent="-285750">
              <a:buFont typeface="Calibri Light" panose="020F0302020204030204" pitchFamily="34" charset="0"/>
              <a:buChar char="×"/>
            </a:pPr>
            <a:r>
              <a:rPr lang="en-US" b="1" dirty="0">
                <a:solidFill>
                  <a:schemeClr val="tx1"/>
                </a:solidFill>
                <a:latin typeface="+mj-lt"/>
              </a:rPr>
              <a:t>Staff Shortage / Resource Constraints</a:t>
            </a:r>
          </a:p>
          <a:p>
            <a:pPr marL="285750" indent="-285750">
              <a:buFont typeface="Calibri Light" panose="020F0302020204030204" pitchFamily="34" charset="0"/>
              <a:buChar char="×"/>
            </a:pPr>
            <a:r>
              <a:rPr lang="en-US" b="1" dirty="0">
                <a:solidFill>
                  <a:schemeClr val="tx1"/>
                </a:solidFill>
                <a:latin typeface="+mj-lt"/>
              </a:rPr>
              <a:t>Lack of Shared Knowledge</a:t>
            </a:r>
          </a:p>
          <a:p>
            <a:pPr marL="285750" indent="-285750">
              <a:buFont typeface="Calibri Light" panose="020F0302020204030204" pitchFamily="34" charset="0"/>
              <a:buChar char="×"/>
            </a:pPr>
            <a:r>
              <a:rPr lang="en-US" b="1" dirty="0">
                <a:solidFill>
                  <a:schemeClr val="tx1"/>
                </a:solidFill>
                <a:latin typeface="+mj-lt"/>
              </a:rPr>
              <a:t>Staff Retention</a:t>
            </a:r>
          </a:p>
          <a:p>
            <a:r>
              <a:rPr lang="en-US" b="1" u="sng" dirty="0">
                <a:solidFill>
                  <a:schemeClr val="tx1"/>
                </a:solidFill>
                <a:latin typeface="+mj-lt"/>
              </a:rPr>
              <a:t>Patient Support</a:t>
            </a:r>
          </a:p>
          <a:p>
            <a:pPr marL="285750" indent="-285750">
              <a:buFont typeface="Calibri Light" panose="020F0302020204030204" pitchFamily="34" charset="0"/>
              <a:buChar char="×"/>
            </a:pPr>
            <a:r>
              <a:rPr lang="en-US" b="1" dirty="0">
                <a:solidFill>
                  <a:schemeClr val="tx1"/>
                </a:solidFill>
                <a:latin typeface="+mj-lt"/>
              </a:rPr>
              <a:t>Lack of Medication Adherence</a:t>
            </a:r>
          </a:p>
          <a:p>
            <a:pPr marL="285750" indent="-285750">
              <a:buFont typeface="Calibri Light" panose="020F0302020204030204" pitchFamily="34" charset="0"/>
              <a:buChar char="×"/>
            </a:pPr>
            <a:r>
              <a:rPr lang="en-US" b="1" dirty="0">
                <a:solidFill>
                  <a:schemeClr val="tx1"/>
                </a:solidFill>
                <a:latin typeface="+mj-lt"/>
              </a:rPr>
              <a:t>Better Community Engagement (Within and Between Communities)</a:t>
            </a:r>
          </a:p>
          <a:p>
            <a:pPr marL="285750" indent="-285750">
              <a:buFont typeface="Calibri Light" panose="020F0302020204030204" pitchFamily="34" charset="0"/>
              <a:buChar char="×"/>
            </a:pPr>
            <a:r>
              <a:rPr lang="en-US" b="1" dirty="0">
                <a:solidFill>
                  <a:schemeClr val="tx1"/>
                </a:solidFill>
                <a:latin typeface="+mj-lt"/>
              </a:rPr>
              <a:t>Additional Patient / Caretaker Training</a:t>
            </a:r>
          </a:p>
          <a:p>
            <a:pPr marL="285750" indent="-285750">
              <a:buFont typeface="Calibri Light" panose="020F0302020204030204" pitchFamily="34" charset="0"/>
              <a:buChar char="×"/>
            </a:pPr>
            <a:r>
              <a:rPr lang="en-US" b="1" dirty="0">
                <a:solidFill>
                  <a:schemeClr val="tx1"/>
                </a:solidFill>
                <a:latin typeface="+mj-lt"/>
              </a:rPr>
              <a:t>Age-Appropriate Activities for Younger Kids</a:t>
            </a:r>
          </a:p>
          <a:p>
            <a:pPr marL="285750" indent="-285750">
              <a:buFont typeface="Calibri Light" panose="020F0302020204030204" pitchFamily="34" charset="0"/>
              <a:buChar char="×"/>
            </a:pPr>
            <a:r>
              <a:rPr lang="en-US" b="1" dirty="0">
                <a:solidFill>
                  <a:schemeClr val="tx1"/>
                </a:solidFill>
                <a:latin typeface="+mj-lt"/>
              </a:rPr>
              <a:t>Non-HIV Patient Numbers are Low</a:t>
            </a:r>
          </a:p>
          <a:p>
            <a:endParaRPr lang="en-US" b="1" dirty="0">
              <a:solidFill>
                <a:schemeClr val="tx1"/>
              </a:solidFill>
              <a:latin typeface="+mj-lt"/>
            </a:endParaRPr>
          </a:p>
        </p:txBody>
      </p:sp>
      <p:sp>
        <p:nvSpPr>
          <p:cNvPr id="14" name="Rectangle 13">
            <a:extLst>
              <a:ext uri="{FF2B5EF4-FFF2-40B4-BE49-F238E27FC236}">
                <a16:creationId xmlns:a16="http://schemas.microsoft.com/office/drawing/2014/main" id="{377D4FC3-7D0E-4222-BE9A-20BDD4145ED4}"/>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1F409C-2C49-46A7-8EC3-5DBBEAB32963}"/>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mj-lt"/>
              </a:rPr>
              <a:t>Staff Support</a:t>
            </a:r>
          </a:p>
          <a:p>
            <a:pPr marL="285750" indent="-285750">
              <a:buFont typeface="Wingdings" panose="05000000000000000000" pitchFamily="2" charset="2"/>
              <a:buChar char="ü"/>
            </a:pPr>
            <a:r>
              <a:rPr lang="en-US" b="1" dirty="0">
                <a:solidFill>
                  <a:schemeClr val="tx1"/>
                </a:solidFill>
                <a:latin typeface="+mj-lt"/>
              </a:rPr>
              <a:t>Quarterly Town Hall</a:t>
            </a:r>
          </a:p>
          <a:p>
            <a:pPr marL="285750" indent="-285750">
              <a:buFont typeface="Wingdings" panose="05000000000000000000" pitchFamily="2" charset="2"/>
              <a:buChar char="ü"/>
            </a:pPr>
            <a:r>
              <a:rPr lang="en-US" b="1" dirty="0">
                <a:solidFill>
                  <a:schemeClr val="tx1"/>
                </a:solidFill>
                <a:latin typeface="+mj-lt"/>
              </a:rPr>
              <a:t>Role Expectation Definition </a:t>
            </a:r>
          </a:p>
          <a:p>
            <a:pPr marL="285750" indent="-285750">
              <a:buFont typeface="Wingdings" panose="05000000000000000000" pitchFamily="2" charset="2"/>
              <a:buChar char="ü"/>
            </a:pPr>
            <a:r>
              <a:rPr lang="en-US" b="1" dirty="0">
                <a:solidFill>
                  <a:schemeClr val="tx1"/>
                </a:solidFill>
                <a:latin typeface="+mj-lt"/>
              </a:rPr>
              <a:t>Site Visits</a:t>
            </a:r>
          </a:p>
          <a:p>
            <a:pPr marL="285750" indent="-285750">
              <a:buFont typeface="Wingdings" panose="05000000000000000000" pitchFamily="2" charset="2"/>
              <a:buChar char="ü"/>
            </a:pPr>
            <a:r>
              <a:rPr lang="en-US" b="1" dirty="0">
                <a:solidFill>
                  <a:schemeClr val="tx1"/>
                </a:solidFill>
                <a:latin typeface="+mj-lt"/>
              </a:rPr>
              <a:t>Targeted Professional Development Tracks</a:t>
            </a:r>
          </a:p>
          <a:p>
            <a:pPr marL="285750" indent="-285750">
              <a:buFont typeface="Wingdings" panose="05000000000000000000" pitchFamily="2" charset="2"/>
              <a:buChar char="ü"/>
            </a:pPr>
            <a:r>
              <a:rPr lang="en-US" b="1" dirty="0">
                <a:solidFill>
                  <a:schemeClr val="tx1"/>
                </a:solidFill>
                <a:latin typeface="+mj-lt"/>
              </a:rPr>
              <a:t>Increase Part-Time Staff (HIV Adolescents)</a:t>
            </a:r>
          </a:p>
          <a:p>
            <a:r>
              <a:rPr lang="en-US" b="1" u="sng" dirty="0">
                <a:solidFill>
                  <a:schemeClr val="tx1"/>
                </a:solidFill>
                <a:latin typeface="+mj-lt"/>
              </a:rPr>
              <a:t>Patient Support</a:t>
            </a:r>
          </a:p>
          <a:p>
            <a:pPr marL="285750" indent="-285750">
              <a:buFont typeface="Wingdings" panose="05000000000000000000" pitchFamily="2" charset="2"/>
              <a:buChar char="ü"/>
            </a:pPr>
            <a:r>
              <a:rPr lang="en-US" b="1" dirty="0">
                <a:solidFill>
                  <a:schemeClr val="tx1"/>
                </a:solidFill>
                <a:latin typeface="+mj-lt"/>
              </a:rPr>
              <a:t>Connect Success Stories between Teams</a:t>
            </a:r>
          </a:p>
          <a:p>
            <a:pPr marL="285750" indent="-285750">
              <a:buFont typeface="Wingdings" panose="05000000000000000000" pitchFamily="2" charset="2"/>
              <a:buChar char="ü"/>
            </a:pPr>
            <a:r>
              <a:rPr lang="en-US" b="1" dirty="0">
                <a:solidFill>
                  <a:schemeClr val="tx1"/>
                </a:solidFill>
                <a:latin typeface="+mj-lt"/>
              </a:rPr>
              <a:t>Increased Business and Farming Training for Grandmothers / Mothers / IGAs / Guardians</a:t>
            </a:r>
          </a:p>
          <a:p>
            <a:pPr marL="285750" indent="-285750">
              <a:buFont typeface="Wingdings" panose="05000000000000000000" pitchFamily="2" charset="2"/>
              <a:buChar char="ü"/>
            </a:pPr>
            <a:r>
              <a:rPr lang="en-US" b="1" dirty="0">
                <a:solidFill>
                  <a:schemeClr val="tx1"/>
                </a:solidFill>
                <a:latin typeface="+mj-lt"/>
              </a:rPr>
              <a:t>Toys / Dolls for Children</a:t>
            </a:r>
          </a:p>
          <a:p>
            <a:pPr marL="285750" indent="-285750">
              <a:buFont typeface="Wingdings" panose="05000000000000000000" pitchFamily="2" charset="2"/>
              <a:buChar char="ü"/>
            </a:pPr>
            <a:r>
              <a:rPr lang="en-US" b="1" dirty="0">
                <a:solidFill>
                  <a:schemeClr val="tx1"/>
                </a:solidFill>
                <a:latin typeface="+mj-lt"/>
              </a:rPr>
              <a:t>Specialized Services outside HIV (Dental / Optometrist)</a:t>
            </a:r>
          </a:p>
          <a:p>
            <a:pPr marL="285750" indent="-285750">
              <a:buFont typeface="Wingdings" panose="05000000000000000000" pitchFamily="2" charset="2"/>
              <a:buChar char="ü"/>
            </a:pPr>
            <a:r>
              <a:rPr lang="en-US" b="1" dirty="0">
                <a:solidFill>
                  <a:schemeClr val="tx1"/>
                </a:solidFill>
                <a:latin typeface="+mj-lt"/>
              </a:rPr>
              <a:t>Refreshments / Loudspeaker</a:t>
            </a: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p:txBody>
      </p:sp>
      <p:sp>
        <p:nvSpPr>
          <p:cNvPr id="11" name="Title 1">
            <a:extLst>
              <a:ext uri="{FF2B5EF4-FFF2-40B4-BE49-F238E27FC236}">
                <a16:creationId xmlns:a16="http://schemas.microsoft.com/office/drawing/2014/main" id="{592C3303-C832-4DA6-B093-F269627D93A7}"/>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Staff Findings</a:t>
            </a:r>
          </a:p>
        </p:txBody>
      </p:sp>
      <p:sp>
        <p:nvSpPr>
          <p:cNvPr id="12" name="Rectangle 11">
            <a:extLst>
              <a:ext uri="{FF2B5EF4-FFF2-40B4-BE49-F238E27FC236}">
                <a16:creationId xmlns:a16="http://schemas.microsoft.com/office/drawing/2014/main" id="{7072F28A-D784-413E-8280-831B928F049A}"/>
              </a:ext>
            </a:extLst>
          </p:cNvPr>
          <p:cNvSpPr/>
          <p:nvPr/>
        </p:nvSpPr>
        <p:spPr>
          <a:xfrm>
            <a:off x="2017834" y="1320928"/>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could be improved?</a:t>
            </a:r>
          </a:p>
        </p:txBody>
      </p:sp>
      <p:sp>
        <p:nvSpPr>
          <p:cNvPr id="13" name="Rectangle 12">
            <a:extLst>
              <a:ext uri="{FF2B5EF4-FFF2-40B4-BE49-F238E27FC236}">
                <a16:creationId xmlns:a16="http://schemas.microsoft.com/office/drawing/2014/main" id="{8222110B-3F2D-4DCE-9882-556171158122}"/>
              </a:ext>
            </a:extLst>
          </p:cNvPr>
          <p:cNvSpPr/>
          <p:nvPr/>
        </p:nvSpPr>
        <p:spPr>
          <a:xfrm>
            <a:off x="7400287" y="1341414"/>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Recommendations</a:t>
            </a:r>
          </a:p>
        </p:txBody>
      </p:sp>
    </p:spTree>
    <p:extLst>
      <p:ext uri="{BB962C8B-B14F-4D97-AF65-F5344CB8AC3E}">
        <p14:creationId xmlns:p14="http://schemas.microsoft.com/office/powerpoint/2010/main" val="5152139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B3DEE1-74CB-4341-921D-CD6E1496B1C6}"/>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9BC4FF-C762-43E7-BBDB-71D343B4225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Medication is Available On-Time</a:t>
            </a:r>
          </a:p>
          <a:p>
            <a:pPr marL="285750" indent="-285750">
              <a:buFont typeface="Wingdings" panose="05000000000000000000" pitchFamily="2" charset="2"/>
              <a:buChar char="ü"/>
            </a:pPr>
            <a:r>
              <a:rPr lang="en-US" b="1" dirty="0">
                <a:solidFill>
                  <a:schemeClr val="tx1"/>
                </a:solidFill>
                <a:latin typeface="+mj-lt"/>
              </a:rPr>
              <a:t>Counselors are Supportive </a:t>
            </a:r>
          </a:p>
          <a:p>
            <a:pPr marL="285750" indent="-285750">
              <a:buFont typeface="Wingdings" panose="05000000000000000000" pitchFamily="2" charset="2"/>
              <a:buChar char="ü"/>
            </a:pPr>
            <a:r>
              <a:rPr lang="en-US" b="1" dirty="0">
                <a:solidFill>
                  <a:schemeClr val="tx1"/>
                </a:solidFill>
                <a:latin typeface="+mj-lt"/>
              </a:rPr>
              <a:t>Confidentiality is Respected</a:t>
            </a:r>
          </a:p>
          <a:p>
            <a:pPr marL="285750" indent="-285750">
              <a:buFont typeface="Wingdings" panose="05000000000000000000" pitchFamily="2" charset="2"/>
              <a:buChar char="ü"/>
            </a:pPr>
            <a:r>
              <a:rPr lang="en-US" b="1" dirty="0">
                <a:solidFill>
                  <a:schemeClr val="tx1"/>
                </a:solidFill>
                <a:latin typeface="+mj-lt"/>
              </a:rPr>
              <a:t>Most Staff has Good Client Handling Skills</a:t>
            </a:r>
          </a:p>
          <a:p>
            <a:pPr marL="285750" indent="-285750">
              <a:buFont typeface="Wingdings" panose="05000000000000000000" pitchFamily="2" charset="2"/>
              <a:buChar char="ü"/>
            </a:pPr>
            <a:r>
              <a:rPr lang="en-US" b="1" dirty="0">
                <a:solidFill>
                  <a:schemeClr val="tx1"/>
                </a:solidFill>
                <a:latin typeface="+mj-lt"/>
              </a:rPr>
              <a:t>Staff Responds to Patient Medication Feedback </a:t>
            </a:r>
          </a:p>
          <a:p>
            <a:pPr marL="285750" indent="-285750">
              <a:buFont typeface="Wingdings" panose="05000000000000000000" pitchFamily="2" charset="2"/>
              <a:buChar char="ü"/>
            </a:pPr>
            <a:r>
              <a:rPr lang="en-US" b="1" dirty="0">
                <a:solidFill>
                  <a:schemeClr val="tx1"/>
                </a:solidFill>
                <a:latin typeface="+mj-lt"/>
              </a:rPr>
              <a:t>Strong Staff Handling of Positive and Negative Couples</a:t>
            </a:r>
          </a:p>
          <a:p>
            <a:pPr marL="285750" indent="-285750">
              <a:buFont typeface="Wingdings" panose="05000000000000000000" pitchFamily="2" charset="2"/>
              <a:buChar char="ü"/>
            </a:pPr>
            <a:endParaRPr lang="en-US" b="1" dirty="0">
              <a:solidFill>
                <a:schemeClr val="tx1"/>
              </a:solidFill>
              <a:highlight>
                <a:srgbClr val="FFFF00"/>
              </a:highlight>
              <a:latin typeface="+mj-lt"/>
            </a:endParaRPr>
          </a:p>
        </p:txBody>
      </p:sp>
      <p:sp>
        <p:nvSpPr>
          <p:cNvPr id="28" name="Rectangle 27">
            <a:extLst>
              <a:ext uri="{FF2B5EF4-FFF2-40B4-BE49-F238E27FC236}">
                <a16:creationId xmlns:a16="http://schemas.microsoft.com/office/drawing/2014/main" id="{F54E88DE-4B35-43A5-AFC9-B23DECE7BD2D}"/>
              </a:ext>
            </a:extLst>
          </p:cNvPr>
          <p:cNvSpPr/>
          <p:nvPr/>
        </p:nvSpPr>
        <p:spPr>
          <a:xfrm>
            <a:off x="1024622" y="2501008"/>
            <a:ext cx="5029200" cy="250031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DE5C44-0ECB-4D02-9C2B-867524BE11B9}"/>
              </a:ext>
            </a:extLst>
          </p:cNvPr>
          <p:cNvSpPr/>
          <p:nvPr/>
        </p:nvSpPr>
        <p:spPr>
          <a:xfrm>
            <a:off x="1242022" y="2934428"/>
            <a:ext cx="4576813" cy="182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b="1" dirty="0">
                <a:solidFill>
                  <a:schemeClr val="tx1"/>
                </a:solidFill>
                <a:latin typeface="+mj-lt"/>
              </a:rPr>
              <a:t>Individual Interviews: 2</a:t>
            </a:r>
          </a:p>
          <a:p>
            <a:pPr marL="285750" lvl="0" indent="-285750">
              <a:buFont typeface="Arial" panose="020B0604020202020204" pitchFamily="34" charset="0"/>
              <a:buChar char="•"/>
            </a:pPr>
            <a:r>
              <a:rPr lang="en-US" b="1" dirty="0">
                <a:solidFill>
                  <a:schemeClr val="tx1"/>
                </a:solidFill>
                <a:latin typeface="+mj-lt"/>
              </a:rPr>
              <a:t>Focus Group Size: 6</a:t>
            </a:r>
          </a:p>
          <a:p>
            <a:pPr marL="285750" lvl="0" indent="-285750">
              <a:buFont typeface="Arial" panose="020B0604020202020204" pitchFamily="34" charset="0"/>
              <a:buChar char="•"/>
            </a:pPr>
            <a:r>
              <a:rPr lang="en-US" b="1" dirty="0">
                <a:solidFill>
                  <a:schemeClr val="tx1"/>
                </a:solidFill>
                <a:latin typeface="+mj-lt"/>
              </a:rPr>
              <a:t>Length of Time Coming to Visit St. Francis (years): 2-20 </a:t>
            </a:r>
          </a:p>
          <a:p>
            <a:pPr marL="285750" lvl="0" indent="-285750">
              <a:buFont typeface="Arial" panose="020B0604020202020204" pitchFamily="34" charset="0"/>
              <a:buChar char="•"/>
            </a:pPr>
            <a:r>
              <a:rPr lang="en-US" b="1" dirty="0">
                <a:solidFill>
                  <a:schemeClr val="tx1"/>
                </a:solidFill>
                <a:latin typeface="+mj-lt"/>
              </a:rPr>
              <a:t>How Often Demographic Comes to St. Francis: 1-3 months</a:t>
            </a:r>
          </a:p>
        </p:txBody>
      </p:sp>
      <p:sp>
        <p:nvSpPr>
          <p:cNvPr id="31" name="Rectangle 30">
            <a:extLst>
              <a:ext uri="{FF2B5EF4-FFF2-40B4-BE49-F238E27FC236}">
                <a16:creationId xmlns:a16="http://schemas.microsoft.com/office/drawing/2014/main" id="{DE6AE710-C757-4CD6-8818-66D347BB0D7B}"/>
              </a:ext>
            </a:extLst>
          </p:cNvPr>
          <p:cNvSpPr/>
          <p:nvPr/>
        </p:nvSpPr>
        <p:spPr>
          <a:xfrm>
            <a:off x="7394711" y="13414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is going well?</a:t>
            </a:r>
          </a:p>
        </p:txBody>
      </p:sp>
      <p:sp>
        <p:nvSpPr>
          <p:cNvPr id="32" name="Rectangle 31">
            <a:extLst>
              <a:ext uri="{FF2B5EF4-FFF2-40B4-BE49-F238E27FC236}">
                <a16:creationId xmlns:a16="http://schemas.microsoft.com/office/drawing/2014/main" id="{C4DE6ACE-C6FB-4DF2-9023-D111DFE7D94F}"/>
              </a:ext>
            </a:extLst>
          </p:cNvPr>
          <p:cNvSpPr/>
          <p:nvPr/>
        </p:nvSpPr>
        <p:spPr>
          <a:xfrm>
            <a:off x="2064437" y="22335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Demographic Interviewed</a:t>
            </a:r>
          </a:p>
        </p:txBody>
      </p:sp>
      <p:sp>
        <p:nvSpPr>
          <p:cNvPr id="12" name="Title 1">
            <a:extLst>
              <a:ext uri="{FF2B5EF4-FFF2-40B4-BE49-F238E27FC236}">
                <a16:creationId xmlns:a16="http://schemas.microsoft.com/office/drawing/2014/main" id="{E707283C-FB86-4D3A-96E8-81AF01676DA8}"/>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Care and Treatment Findings</a:t>
            </a:r>
          </a:p>
        </p:txBody>
      </p:sp>
    </p:spTree>
    <p:extLst>
      <p:ext uri="{BB962C8B-B14F-4D97-AF65-F5344CB8AC3E}">
        <p14:creationId xmlns:p14="http://schemas.microsoft.com/office/powerpoint/2010/main" val="32525026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31BA-4186-4283-B3A4-39CE86A94E57}"/>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Care and Treatment Findings </a:t>
            </a:r>
          </a:p>
        </p:txBody>
      </p:sp>
      <p:sp>
        <p:nvSpPr>
          <p:cNvPr id="8" name="Rectangle 7">
            <a:extLst>
              <a:ext uri="{FF2B5EF4-FFF2-40B4-BE49-F238E27FC236}">
                <a16:creationId xmlns:a16="http://schemas.microsoft.com/office/drawing/2014/main" id="{712E6103-E4A5-41CE-83AE-025C96D8EE35}"/>
              </a:ext>
            </a:extLst>
          </p:cNvPr>
          <p:cNvSpPr/>
          <p:nvPr/>
        </p:nvSpPr>
        <p:spPr>
          <a:xfrm>
            <a:off x="1025382" y="1581034"/>
            <a:ext cx="5029200" cy="452692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4E51C95-C020-4763-8DB0-478B10697C04}"/>
              </a:ext>
            </a:extLst>
          </p:cNvPr>
          <p:cNvSpPr/>
          <p:nvPr/>
        </p:nvSpPr>
        <p:spPr>
          <a:xfrm>
            <a:off x="2017834" y="1320928"/>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could be improved?</a:t>
            </a:r>
          </a:p>
        </p:txBody>
      </p:sp>
      <p:sp>
        <p:nvSpPr>
          <p:cNvPr id="10" name="Rectangle 9">
            <a:extLst>
              <a:ext uri="{FF2B5EF4-FFF2-40B4-BE49-F238E27FC236}">
                <a16:creationId xmlns:a16="http://schemas.microsoft.com/office/drawing/2014/main" id="{A7085E09-D313-4411-AC28-5C74F5B12E75}"/>
              </a:ext>
            </a:extLst>
          </p:cNvPr>
          <p:cNvSpPr/>
          <p:nvPr/>
        </p:nvSpPr>
        <p:spPr>
          <a:xfrm>
            <a:off x="1261289" y="1988244"/>
            <a:ext cx="4576813" cy="396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Calibri Light" panose="020F0302020204030204" pitchFamily="34" charset="0"/>
              <a:buChar char="×"/>
            </a:pPr>
            <a:r>
              <a:rPr lang="en-US" b="1" dirty="0">
                <a:solidFill>
                  <a:schemeClr val="tx1"/>
                </a:solidFill>
                <a:latin typeface="+mj-lt"/>
              </a:rPr>
              <a:t>Wait Time for Counselors is Long (5-6 </a:t>
            </a:r>
            <a:r>
              <a:rPr lang="en-US" b="1" dirty="0" err="1">
                <a:solidFill>
                  <a:schemeClr val="tx1"/>
                </a:solidFill>
                <a:latin typeface="+mj-lt"/>
              </a:rPr>
              <a:t>Hrs</a:t>
            </a:r>
            <a:r>
              <a:rPr lang="en-US" b="1" dirty="0">
                <a:solidFill>
                  <a:schemeClr val="tx1"/>
                </a:solidFill>
                <a:latin typeface="+mj-lt"/>
              </a:rPr>
              <a:t>)</a:t>
            </a:r>
          </a:p>
          <a:p>
            <a:pPr marL="285750" indent="-285750">
              <a:buFont typeface="Calibri Light" panose="020F0302020204030204" pitchFamily="34" charset="0"/>
              <a:buChar char="×"/>
            </a:pPr>
            <a:r>
              <a:rPr lang="en-US" b="1" dirty="0">
                <a:solidFill>
                  <a:schemeClr val="tx1"/>
                </a:solidFill>
                <a:latin typeface="+mj-lt"/>
              </a:rPr>
              <a:t>No Lunch / Activities During Wait Time</a:t>
            </a:r>
          </a:p>
          <a:p>
            <a:pPr marL="285750" indent="-285750">
              <a:buFont typeface="Calibri Light" panose="020F0302020204030204" pitchFamily="34" charset="0"/>
              <a:buChar char="×"/>
            </a:pPr>
            <a:r>
              <a:rPr lang="en-US" b="1" dirty="0">
                <a:solidFill>
                  <a:schemeClr val="tx1"/>
                </a:solidFill>
                <a:latin typeface="+mj-lt"/>
              </a:rPr>
              <a:t>New Staff not as Knowledgeable as 1 </a:t>
            </a:r>
            <a:r>
              <a:rPr lang="en-US" b="1" dirty="0" err="1">
                <a:solidFill>
                  <a:schemeClr val="tx1"/>
                </a:solidFill>
                <a:latin typeface="+mj-lt"/>
              </a:rPr>
              <a:t>yr</a:t>
            </a:r>
            <a:r>
              <a:rPr lang="en-US" b="1" dirty="0">
                <a:solidFill>
                  <a:schemeClr val="tx1"/>
                </a:solidFill>
                <a:latin typeface="+mj-lt"/>
              </a:rPr>
              <a:t> ago</a:t>
            </a:r>
          </a:p>
          <a:p>
            <a:pPr marL="285750" indent="-285750">
              <a:buFont typeface="Calibri Light" panose="020F0302020204030204" pitchFamily="34" charset="0"/>
              <a:buChar char="×"/>
            </a:pPr>
            <a:r>
              <a:rPr lang="en-US" b="1" dirty="0">
                <a:solidFill>
                  <a:schemeClr val="tx1"/>
                </a:solidFill>
                <a:latin typeface="+mj-lt"/>
              </a:rPr>
              <a:t>Community and Patient Discounts for Long-Standing Clientele</a:t>
            </a:r>
          </a:p>
          <a:p>
            <a:pPr marL="285750" indent="-285750">
              <a:buFont typeface="Calibri Light" panose="020F0302020204030204" pitchFamily="34" charset="0"/>
              <a:buChar char="×"/>
            </a:pPr>
            <a:r>
              <a:rPr lang="en-US" b="1" dirty="0">
                <a:solidFill>
                  <a:schemeClr val="tx1"/>
                </a:solidFill>
                <a:latin typeface="+mj-lt"/>
              </a:rPr>
              <a:t>Desire for More In-Home Counseling</a:t>
            </a:r>
          </a:p>
          <a:p>
            <a:pPr marL="285750" indent="-285750">
              <a:buFont typeface="Calibri Light" panose="020F0302020204030204" pitchFamily="34" charset="0"/>
              <a:buChar char="×"/>
            </a:pPr>
            <a:r>
              <a:rPr lang="en-US" b="1" dirty="0">
                <a:solidFill>
                  <a:schemeClr val="tx1"/>
                </a:solidFill>
                <a:latin typeface="+mj-lt"/>
              </a:rPr>
              <a:t>Desire for Open Feedback Forum</a:t>
            </a:r>
          </a:p>
          <a:p>
            <a:pPr marL="285750" indent="-285750">
              <a:buFont typeface="Calibri Light" panose="020F0302020204030204" pitchFamily="34" charset="0"/>
              <a:buChar char="×"/>
            </a:pPr>
            <a:r>
              <a:rPr lang="en-US" b="1" dirty="0">
                <a:solidFill>
                  <a:schemeClr val="tx1"/>
                </a:solidFill>
                <a:latin typeface="+mj-lt"/>
              </a:rPr>
              <a:t>Prescribed Medication is Not Consistently Supplied</a:t>
            </a:r>
          </a:p>
          <a:p>
            <a:pPr marL="285750" indent="-285750">
              <a:buFont typeface="Calibri Light" panose="020F0302020204030204" pitchFamily="34" charset="0"/>
              <a:buChar char="×"/>
            </a:pPr>
            <a:r>
              <a:rPr lang="en-US" b="1" dirty="0">
                <a:solidFill>
                  <a:schemeClr val="tx1"/>
                </a:solidFill>
                <a:latin typeface="+mj-lt"/>
              </a:rPr>
              <a:t>ARV Cost Reduction</a:t>
            </a:r>
          </a:p>
          <a:p>
            <a:pPr marL="285750" indent="-285750">
              <a:buFont typeface="Calibri Light" panose="020F0302020204030204" pitchFamily="34" charset="0"/>
              <a:buChar char="×"/>
            </a:pPr>
            <a:r>
              <a:rPr lang="en-US" b="1" dirty="0">
                <a:solidFill>
                  <a:schemeClr val="tx1"/>
                </a:solidFill>
                <a:latin typeface="+mj-lt"/>
              </a:rPr>
              <a:t>Lack of Access to Medication across Levels and Costs</a:t>
            </a:r>
          </a:p>
          <a:p>
            <a:pPr marL="285750" indent="-285750">
              <a:buFont typeface="Calibri Light" panose="020F0302020204030204" pitchFamily="34" charset="0"/>
              <a:buChar char="×"/>
            </a:pPr>
            <a:r>
              <a:rPr lang="en-US" b="1" dirty="0">
                <a:solidFill>
                  <a:schemeClr val="tx1"/>
                </a:solidFill>
                <a:latin typeface="+mj-lt"/>
              </a:rPr>
              <a:t>Lack of Education on Medication</a:t>
            </a:r>
          </a:p>
          <a:p>
            <a:pPr marL="285750" indent="-285750">
              <a:buFont typeface="Calibri Light" panose="020F0302020204030204" pitchFamily="34" charset="0"/>
              <a:buChar char="×"/>
            </a:pPr>
            <a:r>
              <a:rPr lang="en-US" b="1" dirty="0">
                <a:solidFill>
                  <a:schemeClr val="tx1"/>
                </a:solidFill>
                <a:latin typeface="+mj-lt"/>
              </a:rPr>
              <a:t>Lack of Food to Take with Medication</a:t>
            </a:r>
          </a:p>
          <a:p>
            <a:endParaRPr lang="en-US" b="1" dirty="0">
              <a:solidFill>
                <a:schemeClr val="tx1"/>
              </a:solidFill>
              <a:latin typeface="+mj-lt"/>
            </a:endParaRPr>
          </a:p>
          <a:p>
            <a:pPr marL="285750" indent="-285750">
              <a:buFont typeface="Calibri Light" panose="020F0302020204030204" pitchFamily="34" charset="0"/>
              <a:buChar char="×"/>
            </a:pPr>
            <a:endParaRPr lang="en-US" b="1" dirty="0">
              <a:solidFill>
                <a:schemeClr val="tx1"/>
              </a:solidFill>
              <a:latin typeface="+mj-lt"/>
            </a:endParaRPr>
          </a:p>
          <a:p>
            <a:pPr marL="285750" indent="-285750">
              <a:buFont typeface="Calibri Light" panose="020F0302020204030204" pitchFamily="34" charset="0"/>
              <a:buChar char="×"/>
            </a:pPr>
            <a:endParaRPr lang="en-US" b="1" dirty="0">
              <a:solidFill>
                <a:schemeClr val="tx1"/>
              </a:solidFill>
              <a:latin typeface="+mj-lt"/>
            </a:endParaRPr>
          </a:p>
        </p:txBody>
      </p:sp>
      <p:sp>
        <p:nvSpPr>
          <p:cNvPr id="11" name="Rectangle 10">
            <a:extLst>
              <a:ext uri="{FF2B5EF4-FFF2-40B4-BE49-F238E27FC236}">
                <a16:creationId xmlns:a16="http://schemas.microsoft.com/office/drawing/2014/main" id="{12D40D84-A466-47EE-AA4F-1D8F7ABBFA75}"/>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2FFB9-61BC-4AC2-8B14-280379081B4D}"/>
              </a:ext>
            </a:extLst>
          </p:cNvPr>
          <p:cNvSpPr/>
          <p:nvPr/>
        </p:nvSpPr>
        <p:spPr>
          <a:xfrm>
            <a:off x="7400287" y="1341414"/>
            <a:ext cx="2977912"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Recommendations</a:t>
            </a:r>
          </a:p>
        </p:txBody>
      </p:sp>
      <p:sp>
        <p:nvSpPr>
          <p:cNvPr id="13" name="Rectangle 12">
            <a:extLst>
              <a:ext uri="{FF2B5EF4-FFF2-40B4-BE49-F238E27FC236}">
                <a16:creationId xmlns:a16="http://schemas.microsoft.com/office/drawing/2014/main" id="{588322B8-0E7F-49EC-9FEC-E18074C3AA6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Separation of Stable and Unstable Groups</a:t>
            </a:r>
          </a:p>
          <a:p>
            <a:pPr marL="285750" indent="-285750">
              <a:buFont typeface="Wingdings" panose="05000000000000000000" pitchFamily="2" charset="2"/>
              <a:buChar char="ü"/>
            </a:pPr>
            <a:r>
              <a:rPr lang="en-US" b="1" dirty="0">
                <a:solidFill>
                  <a:schemeClr val="tx1"/>
                </a:solidFill>
                <a:latin typeface="+mj-lt"/>
              </a:rPr>
              <a:t>Provide Entertainment During Wait Times</a:t>
            </a:r>
          </a:p>
          <a:p>
            <a:pPr marL="285750" indent="-285750">
              <a:buFont typeface="Wingdings" panose="05000000000000000000" pitchFamily="2" charset="2"/>
              <a:buChar char="ü"/>
            </a:pPr>
            <a:r>
              <a:rPr lang="en-US" b="1" dirty="0">
                <a:solidFill>
                  <a:schemeClr val="tx1"/>
                </a:solidFill>
                <a:latin typeface="+mj-lt"/>
              </a:rPr>
              <a:t>Young Positives could Perform</a:t>
            </a:r>
          </a:p>
          <a:p>
            <a:pPr marL="285750" indent="-285750">
              <a:buFont typeface="Wingdings" panose="05000000000000000000" pitchFamily="2" charset="2"/>
              <a:buChar char="ü"/>
            </a:pPr>
            <a:r>
              <a:rPr lang="en-US" b="1" dirty="0">
                <a:solidFill>
                  <a:schemeClr val="tx1"/>
                </a:solidFill>
                <a:latin typeface="+mj-lt"/>
              </a:rPr>
              <a:t>Shadowing Program of Experienced Staff </a:t>
            </a:r>
          </a:p>
          <a:p>
            <a:pPr marL="285750" indent="-285750">
              <a:buFont typeface="Wingdings" panose="05000000000000000000" pitchFamily="2" charset="2"/>
              <a:buChar char="ü"/>
            </a:pPr>
            <a:r>
              <a:rPr lang="en-US" b="1" dirty="0">
                <a:solidFill>
                  <a:schemeClr val="tx1"/>
                </a:solidFill>
                <a:latin typeface="+mj-lt"/>
              </a:rPr>
              <a:t>Create a Loyalty Program</a:t>
            </a:r>
          </a:p>
          <a:p>
            <a:pPr marL="285750" indent="-285750">
              <a:buFont typeface="Wingdings" panose="05000000000000000000" pitchFamily="2" charset="2"/>
              <a:buChar char="ü"/>
            </a:pPr>
            <a:r>
              <a:rPr lang="en-US" b="1" dirty="0">
                <a:solidFill>
                  <a:schemeClr val="tx1"/>
                </a:solidFill>
                <a:latin typeface="+mj-lt"/>
              </a:rPr>
              <a:t>Create a Request Form for In-Home Counseling</a:t>
            </a:r>
          </a:p>
          <a:p>
            <a:pPr marL="285750" indent="-285750">
              <a:buFont typeface="Wingdings" panose="05000000000000000000" pitchFamily="2" charset="2"/>
              <a:buChar char="ü"/>
            </a:pPr>
            <a:r>
              <a:rPr lang="en-US" b="1" dirty="0">
                <a:solidFill>
                  <a:schemeClr val="tx1"/>
                </a:solidFill>
                <a:latin typeface="+mj-lt"/>
              </a:rPr>
              <a:t>Create an Anonymous Suggestion Box/Voicemail</a:t>
            </a:r>
          </a:p>
          <a:p>
            <a:pPr marL="285750" lvl="1" indent="-285750">
              <a:buFont typeface="Wingdings" panose="05000000000000000000" pitchFamily="2" charset="2"/>
              <a:buChar char="ü"/>
            </a:pPr>
            <a:r>
              <a:rPr lang="en-US" b="1" dirty="0">
                <a:solidFill>
                  <a:schemeClr val="tx1"/>
                </a:solidFill>
                <a:latin typeface="+mj-lt"/>
              </a:rPr>
              <a:t>Checklist for Staff to Ensure Quality Control</a:t>
            </a:r>
          </a:p>
          <a:p>
            <a:pPr marL="285750" lvl="1" indent="-285750">
              <a:buFont typeface="Wingdings" panose="05000000000000000000" pitchFamily="2" charset="2"/>
              <a:buChar char="ü"/>
            </a:pPr>
            <a:r>
              <a:rPr lang="en-US" b="1" dirty="0">
                <a:solidFill>
                  <a:schemeClr val="tx1"/>
                </a:solidFill>
                <a:latin typeface="+mj-lt"/>
              </a:rPr>
              <a:t>Inventory Tracking System</a:t>
            </a:r>
          </a:p>
          <a:p>
            <a:pPr marL="285750" lvl="1" indent="-285750">
              <a:buFont typeface="Wingdings" panose="05000000000000000000" pitchFamily="2" charset="2"/>
              <a:buChar char="ü"/>
            </a:pPr>
            <a:r>
              <a:rPr lang="en-US" b="1" dirty="0">
                <a:solidFill>
                  <a:schemeClr val="tx1"/>
                </a:solidFill>
                <a:latin typeface="+mj-lt"/>
              </a:rPr>
              <a:t>Payment Plan Options</a:t>
            </a:r>
          </a:p>
          <a:p>
            <a:pPr marL="285750" lvl="1" indent="-285750">
              <a:buFont typeface="Wingdings" panose="05000000000000000000" pitchFamily="2" charset="2"/>
              <a:buChar char="ü"/>
            </a:pPr>
            <a:endParaRPr lang="en-US" b="1" dirty="0">
              <a:solidFill>
                <a:schemeClr val="tx1"/>
              </a:solidFill>
              <a:latin typeface="+mj-lt"/>
            </a:endParaRPr>
          </a:p>
          <a:p>
            <a:pPr marL="285750" lvl="1"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p:txBody>
      </p:sp>
    </p:spTree>
    <p:extLst>
      <p:ext uri="{BB962C8B-B14F-4D97-AF65-F5344CB8AC3E}">
        <p14:creationId xmlns:p14="http://schemas.microsoft.com/office/powerpoint/2010/main" val="507068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0F6039-2A5A-44B1-B479-44319CA86297}"/>
              </a:ext>
            </a:extLst>
          </p:cNvPr>
          <p:cNvSpPr/>
          <p:nvPr/>
        </p:nvSpPr>
        <p:spPr>
          <a:xfrm>
            <a:off x="0" y="6578867"/>
            <a:ext cx="12192000" cy="286564"/>
          </a:xfrm>
          <a:prstGeom prst="rect">
            <a:avLst/>
          </a:prstGeom>
          <a:solidFill>
            <a:srgbClr val="2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79A54-8D9B-4968-B9B1-B65DD8B8CA23}"/>
              </a:ext>
            </a:extLst>
          </p:cNvPr>
          <p:cNvSpPr/>
          <p:nvPr/>
        </p:nvSpPr>
        <p:spPr>
          <a:xfrm>
            <a:off x="0" y="6509394"/>
            <a:ext cx="12192000" cy="107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B3DEE1-74CB-4341-921D-CD6E1496B1C6}"/>
              </a:ext>
            </a:extLst>
          </p:cNvPr>
          <p:cNvSpPr/>
          <p:nvPr/>
        </p:nvSpPr>
        <p:spPr>
          <a:xfrm>
            <a:off x="6354896" y="1581035"/>
            <a:ext cx="5029200" cy="4526919"/>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9BC4FF-C762-43E7-BBDB-71D343B42255}"/>
              </a:ext>
            </a:extLst>
          </p:cNvPr>
          <p:cNvSpPr/>
          <p:nvPr/>
        </p:nvSpPr>
        <p:spPr>
          <a:xfrm>
            <a:off x="6572296" y="2014456"/>
            <a:ext cx="4576813" cy="389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dirty="0">
                <a:solidFill>
                  <a:schemeClr val="tx1"/>
                </a:solidFill>
                <a:latin typeface="+mj-lt"/>
              </a:rPr>
              <a:t>Grandmothers Love Sense of Community</a:t>
            </a:r>
          </a:p>
          <a:p>
            <a:pPr marL="285750" indent="-285750">
              <a:buFont typeface="Wingdings" panose="05000000000000000000" pitchFamily="2" charset="2"/>
              <a:buChar char="ü"/>
            </a:pPr>
            <a:r>
              <a:rPr lang="en-US" b="1" dirty="0">
                <a:solidFill>
                  <a:schemeClr val="tx1"/>
                </a:solidFill>
                <a:latin typeface="+mj-lt"/>
              </a:rPr>
              <a:t>Workshops and Materials are Appreciated</a:t>
            </a:r>
          </a:p>
          <a:p>
            <a:pPr marL="285750" indent="-285750">
              <a:buFont typeface="Wingdings" panose="05000000000000000000" pitchFamily="2" charset="2"/>
              <a:buChar char="ü"/>
            </a:pPr>
            <a:r>
              <a:rPr lang="en-US" b="1" dirty="0">
                <a:solidFill>
                  <a:schemeClr val="tx1"/>
                </a:solidFill>
                <a:latin typeface="+mj-lt"/>
              </a:rPr>
              <a:t>Primary School Funding is Appreciated</a:t>
            </a:r>
          </a:p>
          <a:p>
            <a:pPr marL="285750" indent="-285750">
              <a:buFont typeface="Wingdings" panose="05000000000000000000" pitchFamily="2" charset="2"/>
              <a:buChar char="ü"/>
            </a:pPr>
            <a:r>
              <a:rPr lang="en-US" b="1" dirty="0">
                <a:solidFill>
                  <a:schemeClr val="tx1"/>
                </a:solidFill>
                <a:latin typeface="+mj-lt"/>
              </a:rPr>
              <a:t>Home Follow-ups are Frequent</a:t>
            </a:r>
          </a:p>
          <a:p>
            <a:pPr marL="285750" indent="-285750">
              <a:buFont typeface="Wingdings" panose="05000000000000000000" pitchFamily="2" charset="2"/>
              <a:buChar char="ü"/>
            </a:pPr>
            <a:r>
              <a:rPr lang="en-US" b="1" dirty="0">
                <a:solidFill>
                  <a:schemeClr val="tx1"/>
                </a:solidFill>
                <a:latin typeface="+mj-lt"/>
              </a:rPr>
              <a:t>Home Construction is Outstanding</a:t>
            </a:r>
          </a:p>
          <a:p>
            <a:pPr marL="285750" indent="-285750">
              <a:buFont typeface="Wingdings" panose="05000000000000000000" pitchFamily="2" charset="2"/>
              <a:buChar char="ü"/>
            </a:pPr>
            <a:r>
              <a:rPr lang="en-US" b="1" dirty="0">
                <a:solidFill>
                  <a:schemeClr val="tx1"/>
                </a:solidFill>
                <a:latin typeface="+mj-lt"/>
              </a:rPr>
              <a:t>Grandmothers are Utilizing Farming Materials</a:t>
            </a:r>
          </a:p>
          <a:p>
            <a:pPr marL="285750" indent="-285750">
              <a:buFont typeface="Wingdings" panose="05000000000000000000" pitchFamily="2" charset="2"/>
              <a:buChar char="ü"/>
            </a:pPr>
            <a:r>
              <a:rPr lang="en-US" b="1" dirty="0">
                <a:solidFill>
                  <a:schemeClr val="tx1"/>
                </a:solidFill>
                <a:latin typeface="+mj-lt"/>
              </a:rPr>
              <a:t>Staff treats Grandmothers Very Well</a:t>
            </a:r>
          </a:p>
          <a:p>
            <a:pPr marL="285750" indent="-285750">
              <a:buFont typeface="Wingdings" panose="05000000000000000000" pitchFamily="2" charset="2"/>
              <a:buChar char="ü"/>
            </a:pPr>
            <a:r>
              <a:rPr lang="en-US" b="1" dirty="0">
                <a:solidFill>
                  <a:schemeClr val="tx1"/>
                </a:solidFill>
                <a:latin typeface="+mj-lt"/>
              </a:rPr>
              <a:t>Grandmothers Love Village Savings and Loans Program</a:t>
            </a:r>
          </a:p>
          <a:p>
            <a:pPr marL="285750" indent="-285750">
              <a:buFont typeface="Wingdings" panose="05000000000000000000" pitchFamily="2" charset="2"/>
              <a:buChar char="ü"/>
            </a:pPr>
            <a:endParaRPr lang="en-US" b="1" dirty="0">
              <a:solidFill>
                <a:schemeClr val="tx1"/>
              </a:solidFill>
              <a:latin typeface="+mj-lt"/>
            </a:endParaRPr>
          </a:p>
          <a:p>
            <a:pPr marL="285750" indent="-285750">
              <a:buFont typeface="Wingdings" panose="05000000000000000000" pitchFamily="2" charset="2"/>
              <a:buChar char="ü"/>
            </a:pPr>
            <a:endParaRPr lang="en-US" b="1" dirty="0">
              <a:solidFill>
                <a:schemeClr val="tx1"/>
              </a:solidFill>
              <a:latin typeface="+mj-lt"/>
            </a:endParaRPr>
          </a:p>
        </p:txBody>
      </p:sp>
      <p:sp>
        <p:nvSpPr>
          <p:cNvPr id="28" name="Rectangle 27">
            <a:extLst>
              <a:ext uri="{FF2B5EF4-FFF2-40B4-BE49-F238E27FC236}">
                <a16:creationId xmlns:a16="http://schemas.microsoft.com/office/drawing/2014/main" id="{F54E88DE-4B35-43A5-AFC9-B23DECE7BD2D}"/>
              </a:ext>
            </a:extLst>
          </p:cNvPr>
          <p:cNvSpPr/>
          <p:nvPr/>
        </p:nvSpPr>
        <p:spPr>
          <a:xfrm>
            <a:off x="1024622" y="2501008"/>
            <a:ext cx="5029200" cy="250031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DE5C44-0ECB-4D02-9C2B-867524BE11B9}"/>
              </a:ext>
            </a:extLst>
          </p:cNvPr>
          <p:cNvSpPr/>
          <p:nvPr/>
        </p:nvSpPr>
        <p:spPr>
          <a:xfrm>
            <a:off x="1242022" y="2934428"/>
            <a:ext cx="4576813" cy="182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b="1" dirty="0">
                <a:solidFill>
                  <a:schemeClr val="tx1"/>
                </a:solidFill>
                <a:latin typeface="+mj-lt"/>
              </a:rPr>
              <a:t>Individual Interviews: 2</a:t>
            </a:r>
          </a:p>
          <a:p>
            <a:pPr marL="285750" lvl="0" indent="-285750">
              <a:buFont typeface="Arial" panose="020B0604020202020204" pitchFamily="34" charset="0"/>
              <a:buChar char="•"/>
            </a:pPr>
            <a:r>
              <a:rPr lang="en-US" b="1" dirty="0">
                <a:solidFill>
                  <a:schemeClr val="tx1"/>
                </a:solidFill>
                <a:latin typeface="+mj-lt"/>
              </a:rPr>
              <a:t>Focus Group Size: 8</a:t>
            </a:r>
          </a:p>
          <a:p>
            <a:pPr marL="285750" lvl="0" indent="-285750">
              <a:buFont typeface="Arial" panose="020B0604020202020204" pitchFamily="34" charset="0"/>
              <a:buChar char="•"/>
            </a:pPr>
            <a:r>
              <a:rPr lang="en-US" b="1" dirty="0">
                <a:solidFill>
                  <a:schemeClr val="tx1"/>
                </a:solidFill>
                <a:latin typeface="+mj-lt"/>
              </a:rPr>
              <a:t>Length of Time Coming to Visit St. Francis (years): 12</a:t>
            </a:r>
          </a:p>
        </p:txBody>
      </p:sp>
      <p:sp>
        <p:nvSpPr>
          <p:cNvPr id="13" name="Rectangle 12">
            <a:extLst>
              <a:ext uri="{FF2B5EF4-FFF2-40B4-BE49-F238E27FC236}">
                <a16:creationId xmlns:a16="http://schemas.microsoft.com/office/drawing/2014/main" id="{159EFFB5-0495-4B15-AEE2-7B706AF40526}"/>
              </a:ext>
            </a:extLst>
          </p:cNvPr>
          <p:cNvSpPr/>
          <p:nvPr/>
        </p:nvSpPr>
        <p:spPr>
          <a:xfrm>
            <a:off x="7394711" y="13414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What is going well?</a:t>
            </a:r>
          </a:p>
        </p:txBody>
      </p:sp>
      <p:sp>
        <p:nvSpPr>
          <p:cNvPr id="14" name="Rectangle 13">
            <a:extLst>
              <a:ext uri="{FF2B5EF4-FFF2-40B4-BE49-F238E27FC236}">
                <a16:creationId xmlns:a16="http://schemas.microsoft.com/office/drawing/2014/main" id="{B9223AD6-8F3D-48AF-BBC6-07E75357BA46}"/>
              </a:ext>
            </a:extLst>
          </p:cNvPr>
          <p:cNvSpPr/>
          <p:nvPr/>
        </p:nvSpPr>
        <p:spPr>
          <a:xfrm>
            <a:off x="2064437" y="2233514"/>
            <a:ext cx="3053981" cy="479243"/>
          </a:xfrm>
          <a:prstGeom prst="rect">
            <a:avLst/>
          </a:prstGeom>
          <a:solidFill>
            <a:srgbClr val="59595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Demographic Interviewed</a:t>
            </a:r>
          </a:p>
        </p:txBody>
      </p:sp>
      <p:sp>
        <p:nvSpPr>
          <p:cNvPr id="12" name="Title 1">
            <a:extLst>
              <a:ext uri="{FF2B5EF4-FFF2-40B4-BE49-F238E27FC236}">
                <a16:creationId xmlns:a16="http://schemas.microsoft.com/office/drawing/2014/main" id="{FB53E661-2391-414A-8A13-76DBC8810461}"/>
              </a:ext>
            </a:extLst>
          </p:cNvPr>
          <p:cNvSpPr>
            <a:spLocks noGrp="1"/>
          </p:cNvSpPr>
          <p:nvPr>
            <p:ph type="title"/>
          </p:nvPr>
        </p:nvSpPr>
        <p:spPr>
          <a:xfrm>
            <a:off x="438751" y="68679"/>
            <a:ext cx="10515600" cy="1325563"/>
          </a:xfrm>
        </p:spPr>
        <p:txBody>
          <a:bodyPr>
            <a:normAutofit/>
          </a:bodyPr>
          <a:lstStyle/>
          <a:p>
            <a:r>
              <a:rPr lang="en-US" sz="3600" dirty="0">
                <a:latin typeface="Segoe UI" panose="020B0502040204020203" pitchFamily="34" charset="0"/>
                <a:cs typeface="Segoe UI" panose="020B0502040204020203" pitchFamily="34" charset="0"/>
              </a:rPr>
              <a:t>Grandmother Findings</a:t>
            </a:r>
          </a:p>
        </p:txBody>
      </p:sp>
    </p:spTree>
    <p:extLst>
      <p:ext uri="{BB962C8B-B14F-4D97-AF65-F5344CB8AC3E}">
        <p14:creationId xmlns:p14="http://schemas.microsoft.com/office/powerpoint/2010/main" val="778883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10476</TotalTime>
  <Words>5675</Words>
  <Application>Microsoft Office PowerPoint</Application>
  <PresentationFormat>Widescreen</PresentationFormat>
  <Paragraphs>630</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Bahnschrift Condensed</vt:lpstr>
      <vt:lpstr>Calibri</vt:lpstr>
      <vt:lpstr>Calibri Light</vt:lpstr>
      <vt:lpstr>Calibri Light (Headings)</vt:lpstr>
      <vt:lpstr>Segoe UI</vt:lpstr>
      <vt:lpstr>Times New Roman</vt:lpstr>
      <vt:lpstr>Wingdings</vt:lpstr>
      <vt:lpstr>Office Theme</vt:lpstr>
      <vt:lpstr>St. Francis Programming Analysis </vt:lpstr>
      <vt:lpstr>Agenda</vt:lpstr>
      <vt:lpstr>St. Francis Overview</vt:lpstr>
      <vt:lpstr>Metrics: 2010 vs. 2018</vt:lpstr>
      <vt:lpstr>Staff Findings</vt:lpstr>
      <vt:lpstr>Staff Findings</vt:lpstr>
      <vt:lpstr>Care and Treatment Findings</vt:lpstr>
      <vt:lpstr>Care and Treatment Findings </vt:lpstr>
      <vt:lpstr>Grandmother Findings</vt:lpstr>
      <vt:lpstr>Grandmother Findings</vt:lpstr>
      <vt:lpstr>MCH Findings</vt:lpstr>
      <vt:lpstr>MCH Findings </vt:lpstr>
      <vt:lpstr>Child Rehabilitation Center Findings</vt:lpstr>
      <vt:lpstr>Child Rehabilitation Center Findings</vt:lpstr>
      <vt:lpstr>Child Rehabilitation Center Testimonials</vt:lpstr>
      <vt:lpstr>Funding Opportunities</vt:lpstr>
      <vt:lpstr>IGA Review</vt:lpstr>
      <vt:lpstr>Takeaways</vt:lpstr>
      <vt:lpstr>Core Recommendations</vt:lpstr>
      <vt:lpstr>Thank You!</vt:lpstr>
      <vt:lpstr>Questions?</vt:lpstr>
      <vt:lpstr>Appendix</vt:lpstr>
      <vt:lpstr>Full List of Staff Positive Feedback</vt:lpstr>
      <vt:lpstr>Full List of Staff Challenges</vt:lpstr>
      <vt:lpstr>Full List of Staff Challenges</vt:lpstr>
      <vt:lpstr>Full List of Staff Challenges</vt:lpstr>
      <vt:lpstr>Full List of Staff Challenges</vt:lpstr>
      <vt:lpstr>Full List of Staff Challenges</vt:lpstr>
      <vt:lpstr>Full List of Patient Positive Feedback</vt:lpstr>
      <vt:lpstr>Full List of Patient Positive Feedback</vt:lpstr>
      <vt:lpstr>Full List of Patient Positive Feedback</vt:lpstr>
      <vt:lpstr>Full List of Patient Challenges</vt:lpstr>
      <vt:lpstr>Full List of Patient Challenges</vt:lpstr>
      <vt:lpstr>Full List of Patient Challenges</vt:lpstr>
      <vt:lpstr>Full List of Patient Challenges</vt:lpstr>
      <vt:lpstr>Full List of Patient Challenges</vt:lpstr>
      <vt:lpstr>Grant Funding Resources</vt:lpstr>
      <vt:lpstr>Partnership and Loan Resources</vt:lpstr>
      <vt:lpstr>Funding &amp; IGA Case Study:  Hillcrest AIDS Center Trust (HACT)</vt:lpstr>
      <vt:lpstr>Funding &amp; IGA Case Study:  Hillcrest AIDS Center Trust (HACT)</vt:lpstr>
      <vt:lpstr>Funding &amp; IGA Case Study:  Nyaka AIDS Orphans Project</vt:lpstr>
      <vt:lpstr>Funding &amp; IGA Case Study:  Nyaka AIDS Orphans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Purewal</dc:creator>
  <cp:lastModifiedBy>Elaine Codd</cp:lastModifiedBy>
  <cp:revision>123</cp:revision>
  <dcterms:created xsi:type="dcterms:W3CDTF">2018-11-13T02:57:20Z</dcterms:created>
  <dcterms:modified xsi:type="dcterms:W3CDTF">2019-05-10T10:30:01Z</dcterms:modified>
</cp:coreProperties>
</file>